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Fira Sans" panose="020B0503050000020004" pitchFamily="34" charset="0"/>
      <p:regular r:id="rId23"/>
    </p:embeddedFont>
    <p:embeddedFont>
      <p:font typeface="Fira Sans Bold" panose="020B0803050000020004" charset="0"/>
      <p:regular r:id="rId24"/>
    </p:embeddedFont>
    <p:embeddedFont>
      <p:font typeface="Montserrat" panose="00000500000000000000" pitchFamily="2" charset="0"/>
      <p:regular r:id="rId25"/>
    </p:embeddedFont>
    <p:embeddedFont>
      <p:font typeface="Montserrat Bold" panose="00000800000000000000" charset="0"/>
      <p:regular r:id="rId26"/>
    </p:embeddedFont>
    <p:embeddedFont>
      <p:font typeface="Noto Sans" panose="020B0502040504020204" pitchFamily="34" charset="0"/>
      <p:regular r:id="rId27"/>
    </p:embeddedFont>
    <p:embeddedFont>
      <p:font typeface="Noto Sans Bold" panose="020B0802040504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5.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16.sv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49.svg"/></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sv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grpSp>
        <p:nvGrpSpPr>
          <p:cNvPr id="3" name="Group 3"/>
          <p:cNvGrpSpPr>
            <a:grpSpLocks noChangeAspect="1"/>
          </p:cNvGrpSpPr>
          <p:nvPr/>
        </p:nvGrpSpPr>
        <p:grpSpPr>
          <a:xfrm>
            <a:off x="10733421" y="2457627"/>
            <a:ext cx="7687031" cy="5701214"/>
            <a:chOff x="0" y="0"/>
            <a:chExt cx="13716000" cy="10172700"/>
          </a:xfrm>
        </p:grpSpPr>
        <p:sp>
          <p:nvSpPr>
            <p:cNvPr id="4" name="Freeform 4"/>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3"/>
              <a:stretch>
                <a:fillRect t="-393" b="-393"/>
              </a:stretch>
            </a:blipFill>
          </p:spPr>
        </p:sp>
        <p:sp>
          <p:nvSpPr>
            <p:cNvPr id="5" name="Freeform 5"/>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4"/>
              <a:stretch>
                <a:fillRect l="-14549" r="-14549"/>
              </a:stretch>
            </a:blipFill>
          </p:spPr>
        </p:sp>
      </p:grpSp>
      <p:sp>
        <p:nvSpPr>
          <p:cNvPr id="6" name="Freeform 6"/>
          <p:cNvSpPr/>
          <p:nvPr/>
        </p:nvSpPr>
        <p:spPr>
          <a:xfrm>
            <a:off x="7394532" y="27397"/>
            <a:ext cx="3498936" cy="1001303"/>
          </a:xfrm>
          <a:custGeom>
            <a:avLst/>
            <a:gdLst/>
            <a:ahLst/>
            <a:cxnLst/>
            <a:rect l="l" t="t" r="r" b="b"/>
            <a:pathLst>
              <a:path w="3498936" h="1001303">
                <a:moveTo>
                  <a:pt x="0" y="0"/>
                </a:moveTo>
                <a:lnTo>
                  <a:pt x="3498936" y="0"/>
                </a:lnTo>
                <a:lnTo>
                  <a:pt x="3498936" y="1001303"/>
                </a:lnTo>
                <a:lnTo>
                  <a:pt x="0" y="1001303"/>
                </a:lnTo>
                <a:lnTo>
                  <a:pt x="0" y="0"/>
                </a:lnTo>
                <a:close/>
              </a:path>
            </a:pathLst>
          </a:custGeom>
          <a:blipFill>
            <a:blip r:embed="rId5"/>
            <a:stretch>
              <a:fillRect/>
            </a:stretch>
          </a:blipFill>
        </p:spPr>
      </p:sp>
      <p:sp>
        <p:nvSpPr>
          <p:cNvPr id="7" name="TextBox 7"/>
          <p:cNvSpPr txBox="1"/>
          <p:nvPr/>
        </p:nvSpPr>
        <p:spPr>
          <a:xfrm>
            <a:off x="193413" y="2766378"/>
            <a:ext cx="10540008" cy="1409700"/>
          </a:xfrm>
          <a:prstGeom prst="rect">
            <a:avLst/>
          </a:prstGeom>
        </p:spPr>
        <p:txBody>
          <a:bodyPr lIns="0" tIns="0" rIns="0" bIns="0" rtlCol="0" anchor="t">
            <a:spAutoFit/>
          </a:bodyPr>
          <a:lstStyle/>
          <a:p>
            <a:pPr algn="ctr">
              <a:lnSpc>
                <a:spcPts val="5550"/>
              </a:lnSpc>
            </a:pPr>
            <a:r>
              <a:rPr lang="en-US" sz="4625" b="1" dirty="0">
                <a:solidFill>
                  <a:srgbClr val="FFFFFF"/>
                </a:solidFill>
                <a:latin typeface="Times New Roman" panose="02020603050405020304" pitchFamily="18" charset="0"/>
                <a:ea typeface="Fira Sans Bold"/>
                <a:cs typeface="Times New Roman" panose="02020603050405020304" pitchFamily="18" charset="0"/>
                <a:sym typeface="Fira Sans Bold"/>
              </a:rPr>
              <a:t>TIÊU ĐỀ: XÂY DỰNG WEBSITE THƯƠNG MẠI ĐIỆN TỬ</a:t>
            </a:r>
          </a:p>
        </p:txBody>
      </p:sp>
      <p:sp>
        <p:nvSpPr>
          <p:cNvPr id="8" name="TextBox 8"/>
          <p:cNvSpPr txBox="1"/>
          <p:nvPr/>
        </p:nvSpPr>
        <p:spPr>
          <a:xfrm>
            <a:off x="6387775" y="9440545"/>
            <a:ext cx="4977122" cy="379095"/>
          </a:xfrm>
          <a:prstGeom prst="rect">
            <a:avLst/>
          </a:prstGeom>
        </p:spPr>
        <p:txBody>
          <a:bodyPr lIns="0" tIns="0" rIns="0" bIns="0" rtlCol="0" anchor="t">
            <a:spAutoFit/>
          </a:bodyPr>
          <a:lstStyle/>
          <a:p>
            <a:pPr marL="0" lvl="0" indent="0" algn="ctr">
              <a:lnSpc>
                <a:spcPts val="3120"/>
              </a:lnSpc>
              <a:spcBef>
                <a:spcPct val="0"/>
              </a:spcBef>
            </a:pPr>
            <a:r>
              <a:rPr lang="en-US" sz="2400">
                <a:solidFill>
                  <a:srgbClr val="FFFFFF"/>
                </a:solidFill>
                <a:latin typeface="Times New Roman" panose="02020603050405020304" pitchFamily="18" charset="0"/>
                <a:ea typeface="Montserrat"/>
                <a:cs typeface="Times New Roman" panose="02020603050405020304" pitchFamily="18" charset="0"/>
                <a:sym typeface="Montserrat"/>
              </a:rPr>
              <a:t>lsb-163.online</a:t>
            </a:r>
          </a:p>
        </p:txBody>
      </p:sp>
      <p:sp>
        <p:nvSpPr>
          <p:cNvPr id="9" name="TextBox 9"/>
          <p:cNvSpPr txBox="1"/>
          <p:nvPr/>
        </p:nvSpPr>
        <p:spPr>
          <a:xfrm>
            <a:off x="631345" y="9440545"/>
            <a:ext cx="4977122" cy="379095"/>
          </a:xfrm>
          <a:prstGeom prst="rect">
            <a:avLst/>
          </a:prstGeom>
        </p:spPr>
        <p:txBody>
          <a:bodyPr lIns="0" tIns="0" rIns="0" bIns="0" rtlCol="0" anchor="t">
            <a:spAutoFit/>
          </a:bodyPr>
          <a:lstStyle/>
          <a:p>
            <a:pPr marL="0" lvl="0" indent="0" algn="l">
              <a:lnSpc>
                <a:spcPts val="3120"/>
              </a:lnSpc>
              <a:spcBef>
                <a:spcPct val="0"/>
              </a:spcBef>
            </a:pPr>
            <a:r>
              <a:rPr lang="en-US" sz="2400">
                <a:solidFill>
                  <a:srgbClr val="FFFFFF"/>
                </a:solidFill>
                <a:latin typeface="Times New Roman" panose="02020603050405020304" pitchFamily="18" charset="0"/>
                <a:ea typeface="Montserrat"/>
                <a:cs typeface="Times New Roman" panose="02020603050405020304" pitchFamily="18" charset="0"/>
                <a:sym typeface="Montserrat"/>
              </a:rPr>
              <a:t>Tp Thái Nguyên - Thái Nguyên</a:t>
            </a:r>
          </a:p>
        </p:txBody>
      </p:sp>
      <p:sp>
        <p:nvSpPr>
          <p:cNvPr id="10" name="TextBox 10"/>
          <p:cNvSpPr txBox="1"/>
          <p:nvPr/>
        </p:nvSpPr>
        <p:spPr>
          <a:xfrm>
            <a:off x="12282178" y="9440545"/>
            <a:ext cx="4977122" cy="379095"/>
          </a:xfrm>
          <a:prstGeom prst="rect">
            <a:avLst/>
          </a:prstGeom>
        </p:spPr>
        <p:txBody>
          <a:bodyPr lIns="0" tIns="0" rIns="0" bIns="0" rtlCol="0" anchor="t">
            <a:spAutoFit/>
          </a:bodyPr>
          <a:lstStyle/>
          <a:p>
            <a:pPr marL="0" lvl="0" indent="0" algn="r">
              <a:lnSpc>
                <a:spcPts val="3120"/>
              </a:lnSpc>
              <a:spcBef>
                <a:spcPct val="0"/>
              </a:spcBef>
            </a:pPr>
            <a:r>
              <a:rPr lang="en-US" sz="2400">
                <a:solidFill>
                  <a:srgbClr val="FFFFFF"/>
                </a:solidFill>
                <a:latin typeface="Times New Roman" panose="02020603050405020304" pitchFamily="18" charset="0"/>
                <a:ea typeface="Montserrat"/>
                <a:cs typeface="Times New Roman" panose="02020603050405020304" pitchFamily="18" charset="0"/>
                <a:sym typeface="Montserrat"/>
              </a:rPr>
              <a:t>0778222439</a:t>
            </a:r>
          </a:p>
        </p:txBody>
      </p:sp>
      <p:sp>
        <p:nvSpPr>
          <p:cNvPr id="11" name="TextBox 11"/>
          <p:cNvSpPr txBox="1"/>
          <p:nvPr/>
        </p:nvSpPr>
        <p:spPr>
          <a:xfrm>
            <a:off x="1267545" y="5856605"/>
            <a:ext cx="7608791" cy="2223770"/>
          </a:xfrm>
          <a:prstGeom prst="rect">
            <a:avLst/>
          </a:prstGeom>
        </p:spPr>
        <p:txBody>
          <a:bodyPr lIns="0" tIns="0" rIns="0" bIns="0" rtlCol="0" anchor="t">
            <a:spAutoFit/>
          </a:bodyPr>
          <a:lstStyle/>
          <a:p>
            <a:pPr algn="l">
              <a:lnSpc>
                <a:spcPts val="4419"/>
              </a:lnSpc>
              <a:spcBef>
                <a:spcPct val="0"/>
              </a:spcBef>
            </a:pP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Sinh </a:t>
            </a: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viên</a:t>
            </a: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 </a:t>
            </a: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thực</a:t>
            </a: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 </a:t>
            </a: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hiện</a:t>
            </a: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 </a:t>
            </a: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Lại</a:t>
            </a: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 Chí Bảo</a:t>
            </a:r>
          </a:p>
          <a:p>
            <a:pPr algn="l">
              <a:lnSpc>
                <a:spcPts val="4419"/>
              </a:lnSpc>
              <a:spcBef>
                <a:spcPct val="0"/>
              </a:spcBef>
            </a:pP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MSV: K215520216829</a:t>
            </a:r>
          </a:p>
          <a:p>
            <a:pPr algn="l">
              <a:lnSpc>
                <a:spcPts val="4419"/>
              </a:lnSpc>
              <a:spcBef>
                <a:spcPct val="0"/>
              </a:spcBef>
            </a:pP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Giảng</a:t>
            </a: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 </a:t>
            </a: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viên</a:t>
            </a: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 </a:t>
            </a: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hướng</a:t>
            </a: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 </a:t>
            </a: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dẫn</a:t>
            </a: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 Lê </a:t>
            </a: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Thị</a:t>
            </a:r>
            <a:r>
              <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rPr>
              <a:t> </a:t>
            </a:r>
            <a:r>
              <a:rPr lang="en-US" sz="3399" b="1" dirty="0" err="1">
                <a:solidFill>
                  <a:srgbClr val="FFFFFF"/>
                </a:solidFill>
                <a:latin typeface="Times New Roman" panose="02020603050405020304" pitchFamily="18" charset="0"/>
                <a:ea typeface="Times New Roman Bold"/>
                <a:cs typeface="Times New Roman" panose="02020603050405020304" pitchFamily="18" charset="0"/>
                <a:sym typeface="Times New Roman Bold"/>
              </a:rPr>
              <a:t>Lương</a:t>
            </a:r>
            <a:endPar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endParaRPr>
          </a:p>
          <a:p>
            <a:pPr algn="l">
              <a:lnSpc>
                <a:spcPts val="4419"/>
              </a:lnSpc>
              <a:spcBef>
                <a:spcPct val="0"/>
              </a:spcBef>
            </a:pPr>
            <a:endParaRPr lang="en-US" sz="3399" b="1" dirty="0">
              <a:solidFill>
                <a:srgbClr val="FFFFFF"/>
              </a:solidFill>
              <a:latin typeface="Times New Roman" panose="02020603050405020304" pitchFamily="18" charset="0"/>
              <a:ea typeface="Times New Roman Bold"/>
              <a:cs typeface="Times New Roman" panose="02020603050405020304" pitchFamily="18" charset="0"/>
              <a:sym typeface="Times New Roman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sp>
        <p:nvSpPr>
          <p:cNvPr id="3" name="Freeform 3"/>
          <p:cNvSpPr/>
          <p:nvPr/>
        </p:nvSpPr>
        <p:spPr>
          <a:xfrm rot="-840507">
            <a:off x="877123" y="5572188"/>
            <a:ext cx="4047467" cy="4114800"/>
          </a:xfrm>
          <a:custGeom>
            <a:avLst/>
            <a:gdLst/>
            <a:ahLst/>
            <a:cxnLst/>
            <a:rect l="l" t="t" r="r" b="b"/>
            <a:pathLst>
              <a:path w="4047467" h="4114800">
                <a:moveTo>
                  <a:pt x="0" y="0"/>
                </a:moveTo>
                <a:lnTo>
                  <a:pt x="4047467" y="0"/>
                </a:lnTo>
                <a:lnTo>
                  <a:pt x="4047467" y="4114800"/>
                </a:lnTo>
                <a:lnTo>
                  <a:pt x="0" y="41148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9510" y="1839784"/>
            <a:ext cx="15382808" cy="5394960"/>
          </a:xfrm>
          <a:prstGeom prst="rect">
            <a:avLst/>
          </a:prstGeom>
        </p:spPr>
        <p:txBody>
          <a:bodyPr lIns="0" tIns="0" rIns="0" bIns="0" rtlCol="0" anchor="t">
            <a:spAutoFit/>
          </a:bodyPr>
          <a:lstStyle/>
          <a:p>
            <a:pPr algn="just">
              <a:lnSpc>
                <a:spcPts val="4349"/>
              </a:lnSpc>
            </a:pPr>
            <a:r>
              <a:rPr lang="en-US" sz="2899" b="1">
                <a:solidFill>
                  <a:srgbClr val="FFFFFF"/>
                </a:solidFill>
                <a:latin typeface="Montserrat Bold"/>
                <a:ea typeface="Montserrat Bold"/>
                <a:cs typeface="Montserrat Bold"/>
                <a:sym typeface="Montserrat Bold"/>
              </a:rPr>
              <a:t>HYBRID CHATBOT ARCHITECTURE.</a:t>
            </a:r>
          </a:p>
          <a:p>
            <a:pPr marL="626109" lvl="1" indent="-313054" algn="just">
              <a:lnSpc>
                <a:spcPts val="4349"/>
              </a:lnSpc>
              <a:buFont typeface="Arial"/>
              <a:buChar char="•"/>
            </a:pPr>
            <a:r>
              <a:rPr lang="en-US" sz="2899" b="1" u="none">
                <a:solidFill>
                  <a:srgbClr val="FFFFFF"/>
                </a:solidFill>
                <a:latin typeface="Montserrat Bold"/>
                <a:ea typeface="Montserrat Bold"/>
                <a:cs typeface="Montserrat Bold"/>
                <a:sym typeface="Montserrat Bold"/>
              </a:rPr>
              <a:t>Công nghệ: Rasa NLU + Core.</a:t>
            </a:r>
          </a:p>
          <a:p>
            <a:pPr marL="626109" lvl="1" indent="-313054" algn="just">
              <a:lnSpc>
                <a:spcPts val="4349"/>
              </a:lnSpc>
              <a:buFont typeface="Arial"/>
              <a:buChar char="•"/>
            </a:pPr>
            <a:r>
              <a:rPr lang="en-US" sz="2899" b="1" u="none">
                <a:solidFill>
                  <a:srgbClr val="FFFFFF"/>
                </a:solidFill>
                <a:latin typeface="Montserrat Bold"/>
                <a:ea typeface="Montserrat Bold"/>
                <a:cs typeface="Montserrat Bold"/>
                <a:sym typeface="Montserrat Bold"/>
              </a:rPr>
              <a:t>xây dựng: mô hình Hybrid AI kết hợp giữa NLU (Hiểu ngôn ngữ) và LLM (Mô hình ngôn ngữ lớn)."</a:t>
            </a:r>
          </a:p>
          <a:p>
            <a:pPr algn="just">
              <a:lnSpc>
                <a:spcPts val="4349"/>
              </a:lnSpc>
            </a:pPr>
            <a:r>
              <a:rPr lang="en-US" sz="2899" b="1" u="none">
                <a:solidFill>
                  <a:srgbClr val="FFFFFF"/>
                </a:solidFill>
                <a:latin typeface="Montserrat Bold"/>
                <a:ea typeface="Montserrat Bold"/>
                <a:cs typeface="Montserrat Bold"/>
                <a:sym typeface="Montserrat Bold"/>
              </a:rPr>
              <a:t>Chức năng:</a:t>
            </a:r>
          </a:p>
          <a:p>
            <a:pPr marL="626109" lvl="1" indent="-313054" algn="just">
              <a:lnSpc>
                <a:spcPts val="4349"/>
              </a:lnSpc>
              <a:buFont typeface="Arial"/>
              <a:buChar char="•"/>
            </a:pPr>
            <a:r>
              <a:rPr lang="en-US" sz="2899" b="1" u="none">
                <a:solidFill>
                  <a:srgbClr val="FFFFFF"/>
                </a:solidFill>
                <a:latin typeface="Montserrat Bold"/>
                <a:ea typeface="Montserrat Bold"/>
                <a:cs typeface="Montserrat Bold"/>
                <a:sym typeface="Montserrat Bold"/>
              </a:rPr>
              <a:t>Hỏi giá, tồn kho (Truy vấn DB).</a:t>
            </a:r>
          </a:p>
          <a:p>
            <a:pPr marL="626109" lvl="1" indent="-313054" algn="just">
              <a:lnSpc>
                <a:spcPts val="4349"/>
              </a:lnSpc>
              <a:buFont typeface="Arial"/>
              <a:buChar char="•"/>
            </a:pPr>
            <a:r>
              <a:rPr lang="en-US" sz="2899" b="1" u="none">
                <a:solidFill>
                  <a:srgbClr val="FFFFFF"/>
                </a:solidFill>
                <a:latin typeface="Montserrat Bold"/>
                <a:ea typeface="Montserrat Bold"/>
                <a:cs typeface="Montserrat Bold"/>
                <a:sym typeface="Montserrat Bold"/>
              </a:rPr>
              <a:t>Check trạng thái đơn hàng.</a:t>
            </a:r>
          </a:p>
          <a:p>
            <a:pPr marL="626109" lvl="1" indent="-313054" algn="just">
              <a:lnSpc>
                <a:spcPts val="4349"/>
              </a:lnSpc>
              <a:buFont typeface="Arial"/>
              <a:buChar char="•"/>
            </a:pPr>
            <a:r>
              <a:rPr lang="en-US" sz="2899" b="1" u="none">
                <a:solidFill>
                  <a:srgbClr val="FFFFFF"/>
                </a:solidFill>
                <a:latin typeface="Montserrat Bold"/>
                <a:ea typeface="Montserrat Bold"/>
                <a:cs typeface="Montserrat Bold"/>
                <a:sym typeface="Montserrat Bold"/>
              </a:rPr>
              <a:t>Fallback: Tích hợp DeepSeek để trả lời câu hỏi mở.</a:t>
            </a:r>
          </a:p>
          <a:p>
            <a:pPr algn="just">
              <a:lnSpc>
                <a:spcPts val="4349"/>
              </a:lnSpc>
            </a:pPr>
            <a:endParaRPr lang="en-US" sz="2899" b="1" u="none">
              <a:solidFill>
                <a:srgbClr val="FFFFFF"/>
              </a:solidFill>
              <a:latin typeface="Montserrat Bold"/>
              <a:ea typeface="Montserrat Bold"/>
              <a:cs typeface="Montserrat Bold"/>
              <a:sym typeface="Montserrat Bold"/>
            </a:endParaRPr>
          </a:p>
          <a:p>
            <a:pPr marL="0" lvl="0" indent="0" algn="just">
              <a:lnSpc>
                <a:spcPts val="4349"/>
              </a:lnSpc>
            </a:pPr>
            <a:endParaRPr lang="en-US" sz="2899" b="1" u="none">
              <a:solidFill>
                <a:srgbClr val="FFFFFF"/>
              </a:solidFill>
              <a:latin typeface="Montserrat Bold"/>
              <a:ea typeface="Montserrat Bold"/>
              <a:cs typeface="Montserrat Bold"/>
              <a:sym typeface="Montserrat Bold"/>
            </a:endParaRPr>
          </a:p>
        </p:txBody>
      </p:sp>
      <p:sp>
        <p:nvSpPr>
          <p:cNvPr id="5" name="TextBox 5"/>
          <p:cNvSpPr txBox="1"/>
          <p:nvPr/>
        </p:nvSpPr>
        <p:spPr>
          <a:xfrm>
            <a:off x="439284" y="419100"/>
            <a:ext cx="15083034" cy="1047750"/>
          </a:xfrm>
          <a:prstGeom prst="rect">
            <a:avLst/>
          </a:prstGeom>
        </p:spPr>
        <p:txBody>
          <a:bodyPr lIns="0" tIns="0" rIns="0" bIns="0" rtlCol="0" anchor="t">
            <a:spAutoFit/>
          </a:bodyPr>
          <a:lstStyle/>
          <a:p>
            <a:pPr algn="l">
              <a:lnSpc>
                <a:spcPts val="8280"/>
              </a:lnSpc>
            </a:pPr>
            <a:r>
              <a:rPr lang="en-US" sz="6900" b="1" spc="69">
                <a:solidFill>
                  <a:srgbClr val="FFFFFF"/>
                </a:solidFill>
                <a:latin typeface="Fira Sans Bold"/>
                <a:ea typeface="Fira Sans Bold"/>
                <a:cs typeface="Fira Sans Bold"/>
                <a:sym typeface="Fira Sans Bold"/>
              </a:rPr>
              <a:t>Giới thiệu Module Chatbot AI</a:t>
            </a:r>
          </a:p>
        </p:txBody>
      </p:sp>
      <p:sp>
        <p:nvSpPr>
          <p:cNvPr id="6" name="Freeform 6"/>
          <p:cNvSpPr/>
          <p:nvPr/>
        </p:nvSpPr>
        <p:spPr>
          <a:xfrm>
            <a:off x="10382229" y="6263088"/>
            <a:ext cx="7531004" cy="3547514"/>
          </a:xfrm>
          <a:custGeom>
            <a:avLst/>
            <a:gdLst/>
            <a:ahLst/>
            <a:cxnLst/>
            <a:rect l="l" t="t" r="r" b="b"/>
            <a:pathLst>
              <a:path w="7531004" h="3547514">
                <a:moveTo>
                  <a:pt x="0" y="0"/>
                </a:moveTo>
                <a:lnTo>
                  <a:pt x="7531004" y="0"/>
                </a:lnTo>
                <a:lnTo>
                  <a:pt x="7531004" y="3547515"/>
                </a:lnTo>
                <a:lnTo>
                  <a:pt x="0" y="3547515"/>
                </a:lnTo>
                <a:lnTo>
                  <a:pt x="0" y="0"/>
                </a:lnTo>
                <a:close/>
              </a:path>
            </a:pathLst>
          </a:custGeom>
          <a:blipFill>
            <a:blip r:embed="rId5"/>
            <a:stretch>
              <a:fillRect r="-2032"/>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sp>
        <p:nvSpPr>
          <p:cNvPr id="3" name="Freeform 3"/>
          <p:cNvSpPr/>
          <p:nvPr/>
        </p:nvSpPr>
        <p:spPr>
          <a:xfrm rot="-840507">
            <a:off x="13802694" y="-141416"/>
            <a:ext cx="4047467" cy="4114800"/>
          </a:xfrm>
          <a:custGeom>
            <a:avLst/>
            <a:gdLst/>
            <a:ahLst/>
            <a:cxnLst/>
            <a:rect l="l" t="t" r="r" b="b"/>
            <a:pathLst>
              <a:path w="4047467" h="4114800">
                <a:moveTo>
                  <a:pt x="0" y="0"/>
                </a:moveTo>
                <a:lnTo>
                  <a:pt x="4047467" y="0"/>
                </a:lnTo>
                <a:lnTo>
                  <a:pt x="4047467" y="4114800"/>
                </a:lnTo>
                <a:lnTo>
                  <a:pt x="0" y="4114800"/>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4777945" y="4635396"/>
            <a:ext cx="8732110" cy="5398032"/>
          </a:xfrm>
          <a:custGeom>
            <a:avLst/>
            <a:gdLst/>
            <a:ahLst/>
            <a:cxnLst/>
            <a:rect l="l" t="t" r="r" b="b"/>
            <a:pathLst>
              <a:path w="8732110" h="5398032">
                <a:moveTo>
                  <a:pt x="0" y="0"/>
                </a:moveTo>
                <a:lnTo>
                  <a:pt x="8732110" y="0"/>
                </a:lnTo>
                <a:lnTo>
                  <a:pt x="8732110" y="5398031"/>
                </a:lnTo>
                <a:lnTo>
                  <a:pt x="0" y="53980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173920" y="6847429"/>
            <a:ext cx="1507553" cy="274100"/>
          </a:xfrm>
          <a:custGeom>
            <a:avLst/>
            <a:gdLst/>
            <a:ahLst/>
            <a:cxnLst/>
            <a:rect l="l" t="t" r="r" b="b"/>
            <a:pathLst>
              <a:path w="1507553" h="274100">
                <a:moveTo>
                  <a:pt x="0" y="0"/>
                </a:moveTo>
                <a:lnTo>
                  <a:pt x="1507552" y="0"/>
                </a:lnTo>
                <a:lnTo>
                  <a:pt x="1507552" y="274100"/>
                </a:lnTo>
                <a:lnTo>
                  <a:pt x="0" y="274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5076447">
            <a:off x="7808781" y="6021417"/>
            <a:ext cx="1574148" cy="518038"/>
          </a:xfrm>
          <a:custGeom>
            <a:avLst/>
            <a:gdLst/>
            <a:ahLst/>
            <a:cxnLst/>
            <a:rect l="l" t="t" r="r" b="b"/>
            <a:pathLst>
              <a:path w="1574148" h="518038">
                <a:moveTo>
                  <a:pt x="0" y="0"/>
                </a:moveTo>
                <a:lnTo>
                  <a:pt x="1574148" y="0"/>
                </a:lnTo>
                <a:lnTo>
                  <a:pt x="1574148" y="518038"/>
                </a:lnTo>
                <a:lnTo>
                  <a:pt x="0" y="5180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5562883">
            <a:off x="6623217" y="5960249"/>
            <a:ext cx="1122575" cy="204105"/>
          </a:xfrm>
          <a:custGeom>
            <a:avLst/>
            <a:gdLst/>
            <a:ahLst/>
            <a:cxnLst/>
            <a:rect l="l" t="t" r="r" b="b"/>
            <a:pathLst>
              <a:path w="1122575" h="204105">
                <a:moveTo>
                  <a:pt x="0" y="0"/>
                </a:moveTo>
                <a:lnTo>
                  <a:pt x="1122576" y="0"/>
                </a:lnTo>
                <a:lnTo>
                  <a:pt x="1122576" y="204104"/>
                </a:lnTo>
                <a:lnTo>
                  <a:pt x="0" y="2041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5806867" y="5143500"/>
            <a:ext cx="2698893" cy="706619"/>
          </a:xfrm>
          <a:custGeom>
            <a:avLst/>
            <a:gdLst/>
            <a:ahLst/>
            <a:cxnLst/>
            <a:rect l="l" t="t" r="r" b="b"/>
            <a:pathLst>
              <a:path w="2698893" h="706619">
                <a:moveTo>
                  <a:pt x="0" y="0"/>
                </a:moveTo>
                <a:lnTo>
                  <a:pt x="2698894" y="0"/>
                </a:lnTo>
                <a:lnTo>
                  <a:pt x="2698894" y="706619"/>
                </a:lnTo>
                <a:lnTo>
                  <a:pt x="0" y="7066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5806867" y="6627792"/>
            <a:ext cx="2698893" cy="706619"/>
          </a:xfrm>
          <a:custGeom>
            <a:avLst/>
            <a:gdLst/>
            <a:ahLst/>
            <a:cxnLst/>
            <a:rect l="l" t="t" r="r" b="b"/>
            <a:pathLst>
              <a:path w="2698893" h="706619">
                <a:moveTo>
                  <a:pt x="0" y="0"/>
                </a:moveTo>
                <a:lnTo>
                  <a:pt x="2698894" y="0"/>
                </a:lnTo>
                <a:lnTo>
                  <a:pt x="2698894" y="706620"/>
                </a:lnTo>
                <a:lnTo>
                  <a:pt x="0" y="7066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rot="-5076447">
            <a:off x="7718686" y="7637283"/>
            <a:ext cx="1574148" cy="518038"/>
          </a:xfrm>
          <a:custGeom>
            <a:avLst/>
            <a:gdLst/>
            <a:ahLst/>
            <a:cxnLst/>
            <a:rect l="l" t="t" r="r" b="b"/>
            <a:pathLst>
              <a:path w="1574148" h="518038">
                <a:moveTo>
                  <a:pt x="0" y="0"/>
                </a:moveTo>
                <a:lnTo>
                  <a:pt x="1574149" y="0"/>
                </a:lnTo>
                <a:lnTo>
                  <a:pt x="1574149" y="518038"/>
                </a:lnTo>
                <a:lnTo>
                  <a:pt x="0" y="5180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5806867" y="8115462"/>
            <a:ext cx="2698893" cy="706619"/>
          </a:xfrm>
          <a:custGeom>
            <a:avLst/>
            <a:gdLst/>
            <a:ahLst/>
            <a:cxnLst/>
            <a:rect l="l" t="t" r="r" b="b"/>
            <a:pathLst>
              <a:path w="2698893" h="706619">
                <a:moveTo>
                  <a:pt x="0" y="0"/>
                </a:moveTo>
                <a:lnTo>
                  <a:pt x="2698894" y="0"/>
                </a:lnTo>
                <a:lnTo>
                  <a:pt x="2698894" y="706619"/>
                </a:lnTo>
                <a:lnTo>
                  <a:pt x="0" y="7066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9580548" y="6627792"/>
            <a:ext cx="2698893" cy="706619"/>
          </a:xfrm>
          <a:custGeom>
            <a:avLst/>
            <a:gdLst/>
            <a:ahLst/>
            <a:cxnLst/>
            <a:rect l="l" t="t" r="r" b="b"/>
            <a:pathLst>
              <a:path w="2698893" h="706619">
                <a:moveTo>
                  <a:pt x="0" y="0"/>
                </a:moveTo>
                <a:lnTo>
                  <a:pt x="2698893" y="0"/>
                </a:lnTo>
                <a:lnTo>
                  <a:pt x="2698893" y="706620"/>
                </a:lnTo>
                <a:lnTo>
                  <a:pt x="0" y="7066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5806867" y="6657569"/>
            <a:ext cx="2698893"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ans"/>
                <a:ea typeface="Noto Sans"/>
                <a:cs typeface="Noto Sans"/>
                <a:sym typeface="Noto Sans"/>
              </a:rPr>
              <a:t>Spring boot</a:t>
            </a:r>
          </a:p>
        </p:txBody>
      </p:sp>
      <p:sp>
        <p:nvSpPr>
          <p:cNvPr id="14" name="Freeform 14"/>
          <p:cNvSpPr/>
          <p:nvPr/>
        </p:nvSpPr>
        <p:spPr>
          <a:xfrm rot="5562883">
            <a:off x="6595026" y="7447918"/>
            <a:ext cx="1122575" cy="204105"/>
          </a:xfrm>
          <a:custGeom>
            <a:avLst/>
            <a:gdLst/>
            <a:ahLst/>
            <a:cxnLst/>
            <a:rect l="l" t="t" r="r" b="b"/>
            <a:pathLst>
              <a:path w="1122575" h="204105">
                <a:moveTo>
                  <a:pt x="0" y="0"/>
                </a:moveTo>
                <a:lnTo>
                  <a:pt x="1122576" y="0"/>
                </a:lnTo>
                <a:lnTo>
                  <a:pt x="1122576" y="204105"/>
                </a:lnTo>
                <a:lnTo>
                  <a:pt x="0" y="204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439284" y="419100"/>
            <a:ext cx="15083034" cy="1047750"/>
          </a:xfrm>
          <a:prstGeom prst="rect">
            <a:avLst/>
          </a:prstGeom>
        </p:spPr>
        <p:txBody>
          <a:bodyPr lIns="0" tIns="0" rIns="0" bIns="0" rtlCol="0" anchor="t">
            <a:spAutoFit/>
          </a:bodyPr>
          <a:lstStyle/>
          <a:p>
            <a:pPr algn="l">
              <a:lnSpc>
                <a:spcPts val="8280"/>
              </a:lnSpc>
            </a:pPr>
            <a:r>
              <a:rPr lang="en-US" sz="6900" b="1" spc="69">
                <a:solidFill>
                  <a:srgbClr val="FFFFFF"/>
                </a:solidFill>
                <a:latin typeface="Fira Sans Bold"/>
                <a:ea typeface="Fira Sans Bold"/>
                <a:cs typeface="Fira Sans Bold"/>
                <a:sym typeface="Fira Sans Bold"/>
              </a:rPr>
              <a:t>Kiến trúc "Man-in-the-Middle</a:t>
            </a:r>
          </a:p>
        </p:txBody>
      </p:sp>
      <p:sp>
        <p:nvSpPr>
          <p:cNvPr id="16" name="TextBox 16"/>
          <p:cNvSpPr txBox="1"/>
          <p:nvPr/>
        </p:nvSpPr>
        <p:spPr>
          <a:xfrm>
            <a:off x="139510" y="1849309"/>
            <a:ext cx="12710218" cy="2055495"/>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FFFFFF"/>
                </a:solidFill>
                <a:latin typeface="Montserrat"/>
                <a:ea typeface="Montserrat"/>
                <a:cs typeface="Montserrat"/>
                <a:sym typeface="Montserrat"/>
              </a:rPr>
              <a:t>sử dụ</a:t>
            </a:r>
            <a:r>
              <a:rPr lang="en-US" sz="2799" u="none">
                <a:solidFill>
                  <a:srgbClr val="FFFFFF"/>
                </a:solidFill>
                <a:latin typeface="Montserrat"/>
                <a:ea typeface="Montserrat"/>
                <a:cs typeface="Montserrat"/>
                <a:sym typeface="Montserrat"/>
              </a:rPr>
              <a:t>ng Spring Boot làm trung gian (Man-in-the-Middle). User không chat trực tiếp với Rasa.</a:t>
            </a:r>
          </a:p>
          <a:p>
            <a:pPr marL="604519" lvl="1" indent="-302260" algn="just">
              <a:lnSpc>
                <a:spcPts val="4199"/>
              </a:lnSpc>
              <a:buFont typeface="Arial"/>
              <a:buChar char="•"/>
            </a:pPr>
            <a:r>
              <a:rPr lang="en-US" sz="2799" u="none">
                <a:solidFill>
                  <a:srgbClr val="FFFFFF"/>
                </a:solidFill>
                <a:latin typeface="Montserrat"/>
                <a:ea typeface="Montserrat"/>
                <a:cs typeface="Montserrat"/>
                <a:sym typeface="Montserrat"/>
              </a:rPr>
              <a:t> Spring Boot sẽ chặn tin nhắn, ghi log, sau đó mới gửi sang Rasa. </a:t>
            </a:r>
          </a:p>
          <a:p>
            <a:pPr marL="604519" lvl="1" indent="-302260" algn="just">
              <a:lnSpc>
                <a:spcPts val="4199"/>
              </a:lnSpc>
              <a:buFont typeface="Arial"/>
              <a:buChar char="•"/>
            </a:pPr>
            <a:r>
              <a:rPr lang="en-US" sz="2799" u="none">
                <a:solidFill>
                  <a:srgbClr val="FFFFFF"/>
                </a:solidFill>
                <a:latin typeface="Montserrat"/>
                <a:ea typeface="Montserrat"/>
                <a:cs typeface="Montserrat"/>
                <a:sym typeface="Montserrat"/>
              </a:rPr>
              <a:t>Điều này giúp em bảo mật API và kiểm soát được dữ liệu đầu ra.</a:t>
            </a:r>
          </a:p>
        </p:txBody>
      </p:sp>
      <p:sp>
        <p:nvSpPr>
          <p:cNvPr id="17" name="TextBox 17"/>
          <p:cNvSpPr txBox="1"/>
          <p:nvPr/>
        </p:nvSpPr>
        <p:spPr>
          <a:xfrm>
            <a:off x="5806867" y="5173277"/>
            <a:ext cx="2698893"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ans"/>
                <a:ea typeface="Noto Sans"/>
                <a:cs typeface="Noto Sans"/>
                <a:sym typeface="Noto Sans"/>
              </a:rPr>
              <a:t>User</a:t>
            </a:r>
          </a:p>
        </p:txBody>
      </p:sp>
      <p:sp>
        <p:nvSpPr>
          <p:cNvPr id="18" name="TextBox 18"/>
          <p:cNvSpPr txBox="1"/>
          <p:nvPr/>
        </p:nvSpPr>
        <p:spPr>
          <a:xfrm>
            <a:off x="5806867" y="8144037"/>
            <a:ext cx="2698893"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ans"/>
                <a:ea typeface="Noto Sans"/>
                <a:cs typeface="Noto Sans"/>
                <a:sym typeface="Noto Sans"/>
              </a:rPr>
              <a:t>Rasa</a:t>
            </a:r>
          </a:p>
        </p:txBody>
      </p:sp>
      <p:sp>
        <p:nvSpPr>
          <p:cNvPr id="19" name="TextBox 19"/>
          <p:cNvSpPr txBox="1"/>
          <p:nvPr/>
        </p:nvSpPr>
        <p:spPr>
          <a:xfrm>
            <a:off x="9580548" y="6657569"/>
            <a:ext cx="2698893"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ans"/>
                <a:ea typeface="Noto Sans"/>
                <a:cs typeface="Noto Sans"/>
                <a:sym typeface="Noto Sans"/>
              </a:rPr>
              <a:t>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1E27">
                <a:alpha val="100000"/>
              </a:srgbClr>
            </a:gs>
            <a:gs pos="100000">
              <a:srgbClr val="48F0E7">
                <a:alpha val="100000"/>
              </a:srgbClr>
            </a:gs>
          </a:gsLst>
          <a:lin ang="18900000"/>
        </a:gradFill>
        <a:effectLst/>
      </p:bgPr>
    </p:bg>
    <p:spTree>
      <p:nvGrpSpPr>
        <p:cNvPr id="1" name=""/>
        <p:cNvGrpSpPr/>
        <p:nvPr/>
      </p:nvGrpSpPr>
      <p:grpSpPr>
        <a:xfrm>
          <a:off x="0" y="0"/>
          <a:ext cx="0" cy="0"/>
          <a:chOff x="0" y="0"/>
          <a:chExt cx="0" cy="0"/>
        </a:xfrm>
      </p:grpSpPr>
      <p:sp>
        <p:nvSpPr>
          <p:cNvPr id="2" name="Freeform 2"/>
          <p:cNvSpPr/>
          <p:nvPr/>
        </p:nvSpPr>
        <p:spPr>
          <a:xfrm>
            <a:off x="3685928" y="3889360"/>
            <a:ext cx="11301259" cy="6173313"/>
          </a:xfrm>
          <a:custGeom>
            <a:avLst/>
            <a:gdLst/>
            <a:ahLst/>
            <a:cxnLst/>
            <a:rect l="l" t="t" r="r" b="b"/>
            <a:pathLst>
              <a:path w="11301259" h="6173313">
                <a:moveTo>
                  <a:pt x="0" y="0"/>
                </a:moveTo>
                <a:lnTo>
                  <a:pt x="11301259" y="0"/>
                </a:lnTo>
                <a:lnTo>
                  <a:pt x="11301259" y="6173313"/>
                </a:lnTo>
                <a:lnTo>
                  <a:pt x="0" y="6173313"/>
                </a:lnTo>
                <a:lnTo>
                  <a:pt x="0" y="0"/>
                </a:lnTo>
                <a:close/>
              </a:path>
            </a:pathLst>
          </a:custGeom>
          <a:blipFill>
            <a:blip r:embed="rId2"/>
            <a:stretch>
              <a:fillRect/>
            </a:stretch>
          </a:blipFill>
        </p:spPr>
      </p:sp>
      <p:sp>
        <p:nvSpPr>
          <p:cNvPr id="3" name="TextBox 3"/>
          <p:cNvSpPr txBox="1"/>
          <p:nvPr/>
        </p:nvSpPr>
        <p:spPr>
          <a:xfrm>
            <a:off x="226883" y="446405"/>
            <a:ext cx="14185259" cy="993142"/>
          </a:xfrm>
          <a:prstGeom prst="rect">
            <a:avLst/>
          </a:prstGeom>
        </p:spPr>
        <p:txBody>
          <a:bodyPr lIns="0" tIns="0" rIns="0" bIns="0" rtlCol="0" anchor="t">
            <a:spAutoFit/>
          </a:bodyPr>
          <a:lstStyle/>
          <a:p>
            <a:pPr marL="0" lvl="0" indent="0" algn="l">
              <a:lnSpc>
                <a:spcPts val="7645"/>
              </a:lnSpc>
            </a:pPr>
            <a:r>
              <a:rPr lang="en-US" sz="6950" b="1">
                <a:solidFill>
                  <a:srgbClr val="FFFFFF"/>
                </a:solidFill>
                <a:latin typeface="Fira Sans Bold"/>
                <a:ea typeface="Fira Sans Bold"/>
                <a:cs typeface="Fira Sans Bold"/>
                <a:sym typeface="Fira Sans Bold"/>
              </a:rPr>
              <a:t>Chiến lược </a:t>
            </a:r>
            <a:r>
              <a:rPr lang="en-US" sz="6950" b="1" u="none">
                <a:solidFill>
                  <a:srgbClr val="FFFFFF"/>
                </a:solidFill>
                <a:latin typeface="Fira Sans Bold"/>
                <a:ea typeface="Fira Sans Bold"/>
                <a:cs typeface="Fira Sans Bold"/>
                <a:sym typeface="Fira Sans Bold"/>
              </a:rPr>
              <a:t>Huấn luyện Rasa </a:t>
            </a:r>
          </a:p>
        </p:txBody>
      </p:sp>
      <p:sp>
        <p:nvSpPr>
          <p:cNvPr id="4" name="TextBox 4"/>
          <p:cNvSpPr txBox="1"/>
          <p:nvPr/>
        </p:nvSpPr>
        <p:spPr>
          <a:xfrm>
            <a:off x="717967" y="2161296"/>
            <a:ext cx="13694175" cy="2029778"/>
          </a:xfrm>
          <a:prstGeom prst="rect">
            <a:avLst/>
          </a:prstGeom>
        </p:spPr>
        <p:txBody>
          <a:bodyPr lIns="0" tIns="0" rIns="0" bIns="0" rtlCol="0" anchor="t">
            <a:spAutoFit/>
          </a:bodyPr>
          <a:lstStyle/>
          <a:p>
            <a:pPr marL="588327" lvl="1" indent="-294163" algn="just">
              <a:lnSpc>
                <a:spcPts val="4087"/>
              </a:lnSpc>
              <a:buFont typeface="Arial"/>
              <a:buChar char="•"/>
            </a:pPr>
            <a:r>
              <a:rPr lang="en-US" sz="2724">
                <a:solidFill>
                  <a:srgbClr val="FFFFFF"/>
                </a:solidFill>
                <a:latin typeface="Montserrat"/>
                <a:ea typeface="Montserrat"/>
                <a:cs typeface="Montserrat"/>
                <a:sym typeface="Montserrat"/>
              </a:rPr>
              <a:t>sử dụ</a:t>
            </a:r>
            <a:r>
              <a:rPr lang="en-US" sz="2724" u="none">
                <a:solidFill>
                  <a:srgbClr val="FFFFFF"/>
                </a:solidFill>
                <a:latin typeface="Montserrat"/>
                <a:ea typeface="Montserrat"/>
                <a:cs typeface="Montserrat"/>
                <a:sym typeface="Montserrat"/>
              </a:rPr>
              <a:t>ng mô hình DIETClassifier.</a:t>
            </a:r>
          </a:p>
          <a:p>
            <a:pPr marL="588327" lvl="1" indent="-294163" algn="just">
              <a:lnSpc>
                <a:spcPts val="4087"/>
              </a:lnSpc>
              <a:buFont typeface="Arial"/>
              <a:buChar char="•"/>
            </a:pPr>
            <a:r>
              <a:rPr lang="en-US" sz="2724" u="none">
                <a:solidFill>
                  <a:srgbClr val="FFFFFF"/>
                </a:solidFill>
                <a:latin typeface="Montserrat"/>
                <a:ea typeface="Montserrat"/>
                <a:cs typeface="Montserrat"/>
                <a:sym typeface="Montserrat"/>
              </a:rPr>
              <a:t>Áp dụng kỹ thuật Lookup Tables để nạp hàng nghìn tên sản phẩm vào bộ nhớ, giúp bot nhận diện chính xác tên laptop ngay cả khi khách viết tắt.</a:t>
            </a:r>
          </a:p>
          <a:p>
            <a:pPr marL="0" lvl="0" indent="0" algn="just">
              <a:lnSpc>
                <a:spcPts val="4087"/>
              </a:lnSpc>
            </a:pPr>
            <a:endParaRPr lang="en-US" sz="2724" u="none">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1E27">
                <a:alpha val="100000"/>
              </a:srgbClr>
            </a:gs>
            <a:gs pos="100000">
              <a:srgbClr val="48F0E7">
                <a:alpha val="100000"/>
              </a:srgbClr>
            </a:gs>
          </a:gsLst>
          <a:lin ang="18900000"/>
        </a:gradFill>
        <a:effectLst/>
      </p:bgPr>
    </p:bg>
    <p:spTree>
      <p:nvGrpSpPr>
        <p:cNvPr id="1" name=""/>
        <p:cNvGrpSpPr/>
        <p:nvPr/>
      </p:nvGrpSpPr>
      <p:grpSpPr>
        <a:xfrm>
          <a:off x="0" y="0"/>
          <a:ext cx="0" cy="0"/>
          <a:chOff x="0" y="0"/>
          <a:chExt cx="0" cy="0"/>
        </a:xfrm>
      </p:grpSpPr>
      <p:sp>
        <p:nvSpPr>
          <p:cNvPr id="2" name="Freeform 2"/>
          <p:cNvSpPr/>
          <p:nvPr/>
        </p:nvSpPr>
        <p:spPr>
          <a:xfrm>
            <a:off x="6147630" y="7293998"/>
            <a:ext cx="3795503" cy="1994364"/>
          </a:xfrm>
          <a:custGeom>
            <a:avLst/>
            <a:gdLst/>
            <a:ahLst/>
            <a:cxnLst/>
            <a:rect l="l" t="t" r="r" b="b"/>
            <a:pathLst>
              <a:path w="3795503" h="1994364">
                <a:moveTo>
                  <a:pt x="0" y="0"/>
                </a:moveTo>
                <a:lnTo>
                  <a:pt x="3795503" y="0"/>
                </a:lnTo>
                <a:lnTo>
                  <a:pt x="3795503" y="1994364"/>
                </a:lnTo>
                <a:lnTo>
                  <a:pt x="0" y="1994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7439911" y="6472849"/>
            <a:ext cx="1210941" cy="351173"/>
          </a:xfrm>
          <a:custGeom>
            <a:avLst/>
            <a:gdLst/>
            <a:ahLst/>
            <a:cxnLst/>
            <a:rect l="l" t="t" r="r" b="b"/>
            <a:pathLst>
              <a:path w="1210941" h="351173">
                <a:moveTo>
                  <a:pt x="0" y="0"/>
                </a:moveTo>
                <a:lnTo>
                  <a:pt x="1210941" y="0"/>
                </a:lnTo>
                <a:lnTo>
                  <a:pt x="1210941" y="351173"/>
                </a:lnTo>
                <a:lnTo>
                  <a:pt x="0" y="3511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454939" y="4335367"/>
            <a:ext cx="3180884" cy="2025181"/>
          </a:xfrm>
          <a:custGeom>
            <a:avLst/>
            <a:gdLst/>
            <a:ahLst/>
            <a:cxnLst/>
            <a:rect l="l" t="t" r="r" b="b"/>
            <a:pathLst>
              <a:path w="3180884" h="2025181">
                <a:moveTo>
                  <a:pt x="0" y="0"/>
                </a:moveTo>
                <a:lnTo>
                  <a:pt x="3180884" y="0"/>
                </a:lnTo>
                <a:lnTo>
                  <a:pt x="3180884" y="2025181"/>
                </a:lnTo>
                <a:lnTo>
                  <a:pt x="0" y="20251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1555693" y="4366184"/>
            <a:ext cx="3795503" cy="1994364"/>
          </a:xfrm>
          <a:custGeom>
            <a:avLst/>
            <a:gdLst/>
            <a:ahLst/>
            <a:cxnLst/>
            <a:rect l="l" t="t" r="r" b="b"/>
            <a:pathLst>
              <a:path w="3795503" h="1994364">
                <a:moveTo>
                  <a:pt x="0" y="0"/>
                </a:moveTo>
                <a:lnTo>
                  <a:pt x="3795503" y="0"/>
                </a:lnTo>
                <a:lnTo>
                  <a:pt x="3795503" y="1994364"/>
                </a:lnTo>
                <a:lnTo>
                  <a:pt x="0" y="1994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7439911" y="3585127"/>
            <a:ext cx="1210941" cy="351173"/>
          </a:xfrm>
          <a:custGeom>
            <a:avLst/>
            <a:gdLst/>
            <a:ahLst/>
            <a:cxnLst/>
            <a:rect l="l" t="t" r="r" b="b"/>
            <a:pathLst>
              <a:path w="1210941" h="351173">
                <a:moveTo>
                  <a:pt x="0" y="0"/>
                </a:moveTo>
                <a:lnTo>
                  <a:pt x="1210941" y="0"/>
                </a:lnTo>
                <a:lnTo>
                  <a:pt x="1210941" y="351173"/>
                </a:lnTo>
                <a:lnTo>
                  <a:pt x="0" y="3511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282207" y="1875568"/>
            <a:ext cx="1526348" cy="1526348"/>
          </a:xfrm>
          <a:custGeom>
            <a:avLst/>
            <a:gdLst/>
            <a:ahLst/>
            <a:cxnLst/>
            <a:rect l="l" t="t" r="r" b="b"/>
            <a:pathLst>
              <a:path w="1526348" h="1526348">
                <a:moveTo>
                  <a:pt x="0" y="0"/>
                </a:moveTo>
                <a:lnTo>
                  <a:pt x="1526349" y="0"/>
                </a:lnTo>
                <a:lnTo>
                  <a:pt x="1526349" y="1526349"/>
                </a:lnTo>
                <a:lnTo>
                  <a:pt x="0" y="15263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226883" y="446405"/>
            <a:ext cx="18061117" cy="993142"/>
          </a:xfrm>
          <a:prstGeom prst="rect">
            <a:avLst/>
          </a:prstGeom>
        </p:spPr>
        <p:txBody>
          <a:bodyPr lIns="0" tIns="0" rIns="0" bIns="0" rtlCol="0" anchor="t">
            <a:spAutoFit/>
          </a:bodyPr>
          <a:lstStyle/>
          <a:p>
            <a:pPr marL="0" lvl="0" indent="0" algn="l">
              <a:lnSpc>
                <a:spcPts val="7645"/>
              </a:lnSpc>
            </a:pPr>
            <a:r>
              <a:rPr lang="en-US" sz="6950" b="1">
                <a:solidFill>
                  <a:srgbClr val="FFFFFF"/>
                </a:solidFill>
                <a:latin typeface="Fira Sans Bold"/>
                <a:ea typeface="Fira Sans Bold"/>
                <a:cs typeface="Fira Sans Bold"/>
                <a:sym typeface="Fira Sans Bold"/>
              </a:rPr>
              <a:t>Cơ chế Smart Fallback</a:t>
            </a:r>
            <a:r>
              <a:rPr lang="en-US" sz="6950" b="1" u="none">
                <a:solidFill>
                  <a:srgbClr val="FFFFFF"/>
                </a:solidFill>
                <a:latin typeface="Fira Sans Bold"/>
                <a:ea typeface="Fira Sans Bold"/>
                <a:cs typeface="Fira Sans Bold"/>
                <a:sym typeface="Fira Sans Bold"/>
              </a:rPr>
              <a:t> (Tích hợp DeepSeek)</a:t>
            </a:r>
          </a:p>
        </p:txBody>
      </p:sp>
      <p:sp>
        <p:nvSpPr>
          <p:cNvPr id="9" name="TextBox 9"/>
          <p:cNvSpPr txBox="1"/>
          <p:nvPr/>
        </p:nvSpPr>
        <p:spPr>
          <a:xfrm>
            <a:off x="6147630" y="7710790"/>
            <a:ext cx="3795503" cy="580390"/>
          </a:xfrm>
          <a:prstGeom prst="rect">
            <a:avLst/>
          </a:prstGeom>
        </p:spPr>
        <p:txBody>
          <a:bodyPr lIns="0" tIns="0" rIns="0" bIns="0" rtlCol="0" anchor="t">
            <a:spAutoFit/>
          </a:bodyPr>
          <a:lstStyle/>
          <a:p>
            <a:pPr algn="ctr">
              <a:lnSpc>
                <a:spcPts val="4759"/>
              </a:lnSpc>
            </a:pPr>
            <a:r>
              <a:rPr lang="en-US" sz="3399" b="1">
                <a:solidFill>
                  <a:srgbClr val="1C609E"/>
                </a:solidFill>
                <a:latin typeface="Noto Sans Bold"/>
                <a:ea typeface="Noto Sans Bold"/>
                <a:cs typeface="Noto Sans Bold"/>
                <a:sym typeface="Noto Sans Bold"/>
              </a:rPr>
              <a:t>RASA</a:t>
            </a:r>
          </a:p>
        </p:txBody>
      </p:sp>
      <p:sp>
        <p:nvSpPr>
          <p:cNvPr id="10" name="TextBox 10"/>
          <p:cNvSpPr txBox="1"/>
          <p:nvPr/>
        </p:nvSpPr>
        <p:spPr>
          <a:xfrm>
            <a:off x="6147630" y="5024425"/>
            <a:ext cx="3795503" cy="580390"/>
          </a:xfrm>
          <a:prstGeom prst="rect">
            <a:avLst/>
          </a:prstGeom>
        </p:spPr>
        <p:txBody>
          <a:bodyPr lIns="0" tIns="0" rIns="0" bIns="0" rtlCol="0" anchor="t">
            <a:spAutoFit/>
          </a:bodyPr>
          <a:lstStyle/>
          <a:p>
            <a:pPr algn="ctr">
              <a:lnSpc>
                <a:spcPts val="4759"/>
              </a:lnSpc>
            </a:pPr>
            <a:r>
              <a:rPr lang="en-US" sz="3399" b="1">
                <a:solidFill>
                  <a:srgbClr val="1C609E"/>
                </a:solidFill>
                <a:latin typeface="Noto Sans Bold"/>
                <a:ea typeface="Noto Sans Bold"/>
                <a:cs typeface="Noto Sans Bold"/>
                <a:sym typeface="Noto Sans Bold"/>
              </a:rPr>
              <a:t>Confidence</a:t>
            </a:r>
          </a:p>
        </p:txBody>
      </p:sp>
      <p:sp>
        <p:nvSpPr>
          <p:cNvPr id="11" name="TextBox 11"/>
          <p:cNvSpPr txBox="1"/>
          <p:nvPr/>
        </p:nvSpPr>
        <p:spPr>
          <a:xfrm>
            <a:off x="11555693" y="4782976"/>
            <a:ext cx="3795503" cy="580390"/>
          </a:xfrm>
          <a:prstGeom prst="rect">
            <a:avLst/>
          </a:prstGeom>
        </p:spPr>
        <p:txBody>
          <a:bodyPr lIns="0" tIns="0" rIns="0" bIns="0" rtlCol="0" anchor="t">
            <a:spAutoFit/>
          </a:bodyPr>
          <a:lstStyle/>
          <a:p>
            <a:pPr algn="ctr">
              <a:lnSpc>
                <a:spcPts val="4759"/>
              </a:lnSpc>
            </a:pPr>
            <a:r>
              <a:rPr lang="en-US" sz="3399" b="1">
                <a:solidFill>
                  <a:srgbClr val="1C609E"/>
                </a:solidFill>
                <a:latin typeface="Noto Sans Bold"/>
                <a:ea typeface="Noto Sans Bold"/>
                <a:cs typeface="Noto Sans Bold"/>
                <a:sym typeface="Noto Sans Bold"/>
              </a:rPr>
              <a:t>DeepSeek</a:t>
            </a:r>
          </a:p>
        </p:txBody>
      </p:sp>
      <p:sp>
        <p:nvSpPr>
          <p:cNvPr id="12" name="Freeform 12"/>
          <p:cNvSpPr/>
          <p:nvPr/>
        </p:nvSpPr>
        <p:spPr>
          <a:xfrm>
            <a:off x="9635823" y="5106508"/>
            <a:ext cx="1919870" cy="556762"/>
          </a:xfrm>
          <a:custGeom>
            <a:avLst/>
            <a:gdLst/>
            <a:ahLst/>
            <a:cxnLst/>
            <a:rect l="l" t="t" r="r" b="b"/>
            <a:pathLst>
              <a:path w="1919870" h="556762">
                <a:moveTo>
                  <a:pt x="0" y="0"/>
                </a:moveTo>
                <a:lnTo>
                  <a:pt x="1919870" y="0"/>
                </a:lnTo>
                <a:lnTo>
                  <a:pt x="1919870" y="556762"/>
                </a:lnTo>
                <a:lnTo>
                  <a:pt x="0" y="5567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8429942" y="4563110"/>
            <a:ext cx="3795503" cy="580390"/>
          </a:xfrm>
          <a:prstGeom prst="rect">
            <a:avLst/>
          </a:prstGeom>
        </p:spPr>
        <p:txBody>
          <a:bodyPr lIns="0" tIns="0" rIns="0" bIns="0" rtlCol="0" anchor="t">
            <a:spAutoFit/>
          </a:bodyPr>
          <a:lstStyle/>
          <a:p>
            <a:pPr algn="ctr">
              <a:lnSpc>
                <a:spcPts val="4759"/>
              </a:lnSpc>
            </a:pPr>
            <a:r>
              <a:rPr lang="en-US" sz="3399" b="1">
                <a:solidFill>
                  <a:srgbClr val="F5F4F3"/>
                </a:solidFill>
                <a:latin typeface="Noto Sans Bold"/>
                <a:ea typeface="Noto Sans Bold"/>
                <a:cs typeface="Noto Sans Bold"/>
                <a:sym typeface="Noto Sans Bold"/>
              </a:rPr>
              <a:t>&lt;70%</a:t>
            </a:r>
          </a:p>
        </p:txBody>
      </p:sp>
      <p:sp>
        <p:nvSpPr>
          <p:cNvPr id="14" name="TextBox 14"/>
          <p:cNvSpPr txBox="1"/>
          <p:nvPr/>
        </p:nvSpPr>
        <p:spPr>
          <a:xfrm>
            <a:off x="6910804" y="6324903"/>
            <a:ext cx="3795503" cy="580390"/>
          </a:xfrm>
          <a:prstGeom prst="rect">
            <a:avLst/>
          </a:prstGeom>
        </p:spPr>
        <p:txBody>
          <a:bodyPr lIns="0" tIns="0" rIns="0" bIns="0" rtlCol="0" anchor="t">
            <a:spAutoFit/>
          </a:bodyPr>
          <a:lstStyle/>
          <a:p>
            <a:pPr algn="ctr">
              <a:lnSpc>
                <a:spcPts val="4759"/>
              </a:lnSpc>
            </a:pPr>
            <a:r>
              <a:rPr lang="en-US" sz="3399" b="1">
                <a:solidFill>
                  <a:srgbClr val="F5F4F3"/>
                </a:solidFill>
                <a:latin typeface="Noto Sans Bold"/>
                <a:ea typeface="Noto Sans Bold"/>
                <a:cs typeface="Noto Sans Bold"/>
                <a:sym typeface="Noto Sans Bold"/>
              </a:rPr>
              <a:t>&gt;70%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1E27">
                <a:alpha val="100000"/>
              </a:srgbClr>
            </a:gs>
            <a:gs pos="100000">
              <a:srgbClr val="48F0E7">
                <a:alpha val="100000"/>
              </a:srgbClr>
            </a:gs>
          </a:gsLst>
          <a:lin ang="18900000"/>
        </a:gradFill>
        <a:effectLst/>
      </p:bgPr>
    </p:bg>
    <p:spTree>
      <p:nvGrpSpPr>
        <p:cNvPr id="1" name=""/>
        <p:cNvGrpSpPr/>
        <p:nvPr/>
      </p:nvGrpSpPr>
      <p:grpSpPr>
        <a:xfrm>
          <a:off x="0" y="0"/>
          <a:ext cx="0" cy="0"/>
          <a:chOff x="0" y="0"/>
          <a:chExt cx="0" cy="0"/>
        </a:xfrm>
      </p:grpSpPr>
      <p:sp>
        <p:nvSpPr>
          <p:cNvPr id="2" name="Freeform 2"/>
          <p:cNvSpPr/>
          <p:nvPr/>
        </p:nvSpPr>
        <p:spPr>
          <a:xfrm>
            <a:off x="5194650" y="3914275"/>
            <a:ext cx="8412839" cy="6372725"/>
          </a:xfrm>
          <a:custGeom>
            <a:avLst/>
            <a:gdLst/>
            <a:ahLst/>
            <a:cxnLst/>
            <a:rect l="l" t="t" r="r" b="b"/>
            <a:pathLst>
              <a:path w="8412839" h="6372725">
                <a:moveTo>
                  <a:pt x="0" y="0"/>
                </a:moveTo>
                <a:lnTo>
                  <a:pt x="8412838" y="0"/>
                </a:lnTo>
                <a:lnTo>
                  <a:pt x="8412838" y="6372725"/>
                </a:lnTo>
                <a:lnTo>
                  <a:pt x="0" y="6372725"/>
                </a:lnTo>
                <a:lnTo>
                  <a:pt x="0" y="0"/>
                </a:lnTo>
                <a:close/>
              </a:path>
            </a:pathLst>
          </a:custGeom>
          <a:blipFill>
            <a:blip r:embed="rId2"/>
            <a:stretch>
              <a:fillRect/>
            </a:stretch>
          </a:blipFill>
        </p:spPr>
      </p:sp>
      <p:sp>
        <p:nvSpPr>
          <p:cNvPr id="3" name="TextBox 3"/>
          <p:cNvSpPr txBox="1"/>
          <p:nvPr/>
        </p:nvSpPr>
        <p:spPr>
          <a:xfrm>
            <a:off x="226883" y="446405"/>
            <a:ext cx="13960932" cy="993142"/>
          </a:xfrm>
          <a:prstGeom prst="rect">
            <a:avLst/>
          </a:prstGeom>
        </p:spPr>
        <p:txBody>
          <a:bodyPr lIns="0" tIns="0" rIns="0" bIns="0" rtlCol="0" anchor="t">
            <a:spAutoFit/>
          </a:bodyPr>
          <a:lstStyle/>
          <a:p>
            <a:pPr marL="0" lvl="0" indent="0" algn="l">
              <a:lnSpc>
                <a:spcPts val="7645"/>
              </a:lnSpc>
            </a:pPr>
            <a:r>
              <a:rPr lang="en-US" sz="6950" b="1">
                <a:solidFill>
                  <a:srgbClr val="FFFFFF"/>
                </a:solidFill>
                <a:latin typeface="Fira Sans Bold"/>
                <a:ea typeface="Fira Sans Bold"/>
                <a:cs typeface="Fira Sans Bold"/>
                <a:sym typeface="Fira Sans Bold"/>
              </a:rPr>
              <a:t>HỆ </a:t>
            </a:r>
            <a:r>
              <a:rPr lang="en-US" sz="6950" b="1" u="none">
                <a:solidFill>
                  <a:srgbClr val="FFFFFF"/>
                </a:solidFill>
                <a:latin typeface="Fira Sans Bold"/>
                <a:ea typeface="Fira Sans Bold"/>
                <a:cs typeface="Fira Sans Bold"/>
                <a:sym typeface="Fira Sans Bold"/>
              </a:rPr>
              <a:t>THỐNG GỢI Ý </a:t>
            </a:r>
          </a:p>
        </p:txBody>
      </p:sp>
      <p:sp>
        <p:nvSpPr>
          <p:cNvPr id="4" name="TextBox 4"/>
          <p:cNvSpPr txBox="1"/>
          <p:nvPr/>
        </p:nvSpPr>
        <p:spPr>
          <a:xfrm>
            <a:off x="1209051" y="1739717"/>
            <a:ext cx="12978764" cy="2174558"/>
          </a:xfrm>
          <a:prstGeom prst="rect">
            <a:avLst/>
          </a:prstGeom>
        </p:spPr>
        <p:txBody>
          <a:bodyPr lIns="0" tIns="0" rIns="0" bIns="0" rtlCol="0" anchor="t">
            <a:spAutoFit/>
          </a:bodyPr>
          <a:lstStyle/>
          <a:p>
            <a:pPr marL="0" lvl="0" indent="0" algn="just">
              <a:lnSpc>
                <a:spcPts val="4387"/>
              </a:lnSpc>
            </a:pPr>
            <a:r>
              <a:rPr lang="en-US" sz="2924" b="1">
                <a:solidFill>
                  <a:srgbClr val="FFBD59"/>
                </a:solidFill>
                <a:latin typeface="Montserrat Bold"/>
                <a:ea typeface="Montserrat Bold"/>
                <a:cs typeface="Montserrat Bold"/>
                <a:sym typeface="Montserrat Bold"/>
              </a:rPr>
              <a:t>Us</a:t>
            </a:r>
            <a:r>
              <a:rPr lang="en-US" sz="2924" b="1" u="none">
                <a:solidFill>
                  <a:srgbClr val="FFBD59"/>
                </a:solidFill>
                <a:latin typeface="Montserrat Bold"/>
                <a:ea typeface="Montserrat Bold"/>
                <a:cs typeface="Montserrat Bold"/>
                <a:sym typeface="Montserrat Bold"/>
              </a:rPr>
              <a:t>er-Based Collaborative Filtering</a:t>
            </a:r>
          </a:p>
          <a:p>
            <a:pPr marL="631506" lvl="1" indent="-315753" algn="just">
              <a:lnSpc>
                <a:spcPts val="4387"/>
              </a:lnSpc>
              <a:buFont typeface="Arial"/>
              <a:buChar char="•"/>
            </a:pPr>
            <a:r>
              <a:rPr lang="en-US" sz="2924" b="1" u="none">
                <a:solidFill>
                  <a:srgbClr val="FFBD59"/>
                </a:solidFill>
                <a:latin typeface="Montserrat Bold"/>
                <a:ea typeface="Montserrat Bold"/>
                <a:cs typeface="Montserrat Bold"/>
                <a:sym typeface="Montserrat Bold"/>
              </a:rPr>
              <a:t>kỹ thuật gợi ý hoạt động theo nguyên lý: "Tìm những người có sở thích giống bạn trong quá khứ, và gợi ý cho bạn những gì họ đang thích."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1E27">
                <a:alpha val="100000"/>
              </a:srgbClr>
            </a:gs>
            <a:gs pos="100000">
              <a:srgbClr val="48F0E7">
                <a:alpha val="100000"/>
              </a:srgbClr>
            </a:gs>
          </a:gsLst>
          <a:lin ang="18900000"/>
        </a:gradFill>
        <a:effectLst/>
      </p:bgPr>
    </p:bg>
    <p:spTree>
      <p:nvGrpSpPr>
        <p:cNvPr id="1" name=""/>
        <p:cNvGrpSpPr/>
        <p:nvPr/>
      </p:nvGrpSpPr>
      <p:grpSpPr>
        <a:xfrm>
          <a:off x="0" y="0"/>
          <a:ext cx="0" cy="0"/>
          <a:chOff x="0" y="0"/>
          <a:chExt cx="0" cy="0"/>
        </a:xfrm>
      </p:grpSpPr>
      <p:sp>
        <p:nvSpPr>
          <p:cNvPr id="2" name="Freeform 2"/>
          <p:cNvSpPr/>
          <p:nvPr/>
        </p:nvSpPr>
        <p:spPr>
          <a:xfrm>
            <a:off x="1780549" y="2637925"/>
            <a:ext cx="14726902" cy="7326634"/>
          </a:xfrm>
          <a:custGeom>
            <a:avLst/>
            <a:gdLst/>
            <a:ahLst/>
            <a:cxnLst/>
            <a:rect l="l" t="t" r="r" b="b"/>
            <a:pathLst>
              <a:path w="14726902" h="7326634">
                <a:moveTo>
                  <a:pt x="0" y="0"/>
                </a:moveTo>
                <a:lnTo>
                  <a:pt x="14726902" y="0"/>
                </a:lnTo>
                <a:lnTo>
                  <a:pt x="14726902" y="7326633"/>
                </a:lnTo>
                <a:lnTo>
                  <a:pt x="0" y="7326633"/>
                </a:lnTo>
                <a:lnTo>
                  <a:pt x="0" y="0"/>
                </a:lnTo>
                <a:close/>
              </a:path>
            </a:pathLst>
          </a:custGeom>
          <a:blipFill>
            <a:blip r:embed="rId2"/>
            <a:stretch>
              <a:fillRect/>
            </a:stretch>
          </a:blipFill>
        </p:spPr>
      </p:sp>
      <p:sp>
        <p:nvSpPr>
          <p:cNvPr id="3" name="TextBox 3"/>
          <p:cNvSpPr txBox="1"/>
          <p:nvPr/>
        </p:nvSpPr>
        <p:spPr>
          <a:xfrm>
            <a:off x="226883" y="446405"/>
            <a:ext cx="13960932" cy="993142"/>
          </a:xfrm>
          <a:prstGeom prst="rect">
            <a:avLst/>
          </a:prstGeom>
        </p:spPr>
        <p:txBody>
          <a:bodyPr lIns="0" tIns="0" rIns="0" bIns="0" rtlCol="0" anchor="t">
            <a:spAutoFit/>
          </a:bodyPr>
          <a:lstStyle/>
          <a:p>
            <a:pPr marL="0" lvl="0" indent="0" algn="l">
              <a:lnSpc>
                <a:spcPts val="7645"/>
              </a:lnSpc>
            </a:pPr>
            <a:r>
              <a:rPr lang="en-US" sz="6950" b="1">
                <a:solidFill>
                  <a:srgbClr val="FFFFFF"/>
                </a:solidFill>
                <a:latin typeface="Fira Sans Bold"/>
                <a:ea typeface="Fira Sans Bold"/>
                <a:cs typeface="Fira Sans Bold"/>
                <a:sym typeface="Fira Sans Bold"/>
              </a:rPr>
              <a:t>HỆ </a:t>
            </a:r>
            <a:r>
              <a:rPr lang="en-US" sz="6950" b="1" u="none">
                <a:solidFill>
                  <a:srgbClr val="FFFFFF"/>
                </a:solidFill>
                <a:latin typeface="Fira Sans Bold"/>
                <a:ea typeface="Fira Sans Bold"/>
                <a:cs typeface="Fira Sans Bold"/>
                <a:sym typeface="Fira Sans Bold"/>
              </a:rPr>
              <a:t>THỐNG GỢI Ý </a:t>
            </a:r>
          </a:p>
        </p:txBody>
      </p:sp>
      <p:sp>
        <p:nvSpPr>
          <p:cNvPr id="4" name="TextBox 4"/>
          <p:cNvSpPr txBox="1"/>
          <p:nvPr/>
        </p:nvSpPr>
        <p:spPr>
          <a:xfrm>
            <a:off x="685920" y="2064996"/>
            <a:ext cx="7338540" cy="1069658"/>
          </a:xfrm>
          <a:prstGeom prst="rect">
            <a:avLst/>
          </a:prstGeom>
        </p:spPr>
        <p:txBody>
          <a:bodyPr lIns="0" tIns="0" rIns="0" bIns="0" rtlCol="0" anchor="t">
            <a:spAutoFit/>
          </a:bodyPr>
          <a:lstStyle/>
          <a:p>
            <a:pPr marL="0" lvl="0" indent="0" algn="just">
              <a:lnSpc>
                <a:spcPts val="4387"/>
              </a:lnSpc>
            </a:pPr>
            <a:r>
              <a:rPr lang="en-US" sz="2924" b="1">
                <a:solidFill>
                  <a:srgbClr val="FFDE59"/>
                </a:solidFill>
                <a:latin typeface="Montserrat Bold"/>
                <a:ea typeface="Montserrat Bold"/>
                <a:cs typeface="Montserrat Bold"/>
                <a:sym typeface="Montserrat Bold"/>
              </a:rPr>
              <a:t>Hiện thực</a:t>
            </a:r>
            <a:r>
              <a:rPr lang="en-US" sz="2924" b="1" u="none">
                <a:solidFill>
                  <a:srgbClr val="FFDE59"/>
                </a:solidFill>
                <a:latin typeface="Montserrat Bold"/>
                <a:ea typeface="Montserrat Bold"/>
                <a:cs typeface="Montserrat Bold"/>
                <a:sym typeface="Montserrat Bold"/>
              </a:rPr>
              <a:t> hóa thuật toán bằng SQL</a:t>
            </a:r>
          </a:p>
          <a:p>
            <a:pPr marL="0" lvl="0" indent="0" algn="just">
              <a:lnSpc>
                <a:spcPts val="4387"/>
              </a:lnSpc>
            </a:pPr>
            <a:endParaRPr lang="en-US" sz="2924" b="1" u="none">
              <a:solidFill>
                <a:srgbClr val="FFDE59"/>
              </a:solidFill>
              <a:latin typeface="Montserrat Bold"/>
              <a:ea typeface="Montserrat Bold"/>
              <a:cs typeface="Montserrat Bold"/>
              <a:sym typeface="Montserrat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sp>
        <p:nvSpPr>
          <p:cNvPr id="3" name="Freeform 3"/>
          <p:cNvSpPr/>
          <p:nvPr/>
        </p:nvSpPr>
        <p:spPr>
          <a:xfrm>
            <a:off x="3493371" y="3563040"/>
            <a:ext cx="11301259" cy="6173313"/>
          </a:xfrm>
          <a:custGeom>
            <a:avLst/>
            <a:gdLst/>
            <a:ahLst/>
            <a:cxnLst/>
            <a:rect l="l" t="t" r="r" b="b"/>
            <a:pathLst>
              <a:path w="11301259" h="6173313">
                <a:moveTo>
                  <a:pt x="0" y="0"/>
                </a:moveTo>
                <a:lnTo>
                  <a:pt x="11301258" y="0"/>
                </a:lnTo>
                <a:lnTo>
                  <a:pt x="11301258" y="6173313"/>
                </a:lnTo>
                <a:lnTo>
                  <a:pt x="0" y="6173313"/>
                </a:lnTo>
                <a:lnTo>
                  <a:pt x="0" y="0"/>
                </a:lnTo>
                <a:close/>
              </a:path>
            </a:pathLst>
          </a:custGeom>
          <a:blipFill>
            <a:blip r:embed="rId3"/>
            <a:stretch>
              <a:fillRect/>
            </a:stretch>
          </a:blipFill>
        </p:spPr>
      </p:sp>
      <p:sp>
        <p:nvSpPr>
          <p:cNvPr id="4" name="TextBox 4"/>
          <p:cNvSpPr txBox="1"/>
          <p:nvPr/>
        </p:nvSpPr>
        <p:spPr>
          <a:xfrm>
            <a:off x="249829" y="333464"/>
            <a:ext cx="11720875" cy="942975"/>
          </a:xfrm>
          <a:prstGeom prst="rect">
            <a:avLst/>
          </a:prstGeom>
        </p:spPr>
        <p:txBody>
          <a:bodyPr lIns="0" tIns="0" rIns="0" bIns="0" rtlCol="0" anchor="t">
            <a:spAutoFit/>
          </a:bodyPr>
          <a:lstStyle/>
          <a:p>
            <a:pPr marL="0" lvl="0" indent="0" algn="l">
              <a:lnSpc>
                <a:spcPts val="7409"/>
              </a:lnSpc>
            </a:pPr>
            <a:r>
              <a:rPr lang="en-US" sz="6174" b="1">
                <a:solidFill>
                  <a:srgbClr val="FFFFFF"/>
                </a:solidFill>
                <a:latin typeface="Fira Sans Bold"/>
                <a:ea typeface="Fira Sans Bold"/>
                <a:cs typeface="Fira Sans Bold"/>
                <a:sym typeface="Fira Sans Bold"/>
              </a:rPr>
              <a:t>Tối ưu hiệu năng</a:t>
            </a:r>
            <a:r>
              <a:rPr lang="en-US" sz="6174" b="1" u="none">
                <a:solidFill>
                  <a:srgbClr val="FFFFFF"/>
                </a:solidFill>
                <a:latin typeface="Fira Sans Bold"/>
                <a:ea typeface="Fira Sans Bold"/>
                <a:cs typeface="Fira Sans Bold"/>
                <a:sym typeface="Fira Sans Bold"/>
              </a:rPr>
              <a:t> với Redis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sp>
        <p:nvSpPr>
          <p:cNvPr id="3" name="Freeform 3"/>
          <p:cNvSpPr/>
          <p:nvPr/>
        </p:nvSpPr>
        <p:spPr>
          <a:xfrm>
            <a:off x="9144000" y="2161532"/>
            <a:ext cx="10620642" cy="5963936"/>
          </a:xfrm>
          <a:custGeom>
            <a:avLst/>
            <a:gdLst/>
            <a:ahLst/>
            <a:cxnLst/>
            <a:rect l="l" t="t" r="r" b="b"/>
            <a:pathLst>
              <a:path w="10620642" h="5963936">
                <a:moveTo>
                  <a:pt x="0" y="0"/>
                </a:moveTo>
                <a:lnTo>
                  <a:pt x="10620642" y="0"/>
                </a:lnTo>
                <a:lnTo>
                  <a:pt x="10620642" y="5963936"/>
                </a:lnTo>
                <a:lnTo>
                  <a:pt x="0" y="5963936"/>
                </a:lnTo>
                <a:lnTo>
                  <a:pt x="0" y="0"/>
                </a:lnTo>
                <a:close/>
              </a:path>
            </a:pathLst>
          </a:custGeom>
          <a:blipFill>
            <a:blip r:embed="rId3"/>
            <a:stretch>
              <a:fillRect l="-5080"/>
            </a:stretch>
          </a:blipFill>
        </p:spPr>
      </p:sp>
      <p:sp>
        <p:nvSpPr>
          <p:cNvPr id="4" name="TextBox 4"/>
          <p:cNvSpPr txBox="1"/>
          <p:nvPr/>
        </p:nvSpPr>
        <p:spPr>
          <a:xfrm>
            <a:off x="249829" y="333464"/>
            <a:ext cx="11720875" cy="942975"/>
          </a:xfrm>
          <a:prstGeom prst="rect">
            <a:avLst/>
          </a:prstGeom>
        </p:spPr>
        <p:txBody>
          <a:bodyPr lIns="0" tIns="0" rIns="0" bIns="0" rtlCol="0" anchor="t">
            <a:spAutoFit/>
          </a:bodyPr>
          <a:lstStyle/>
          <a:p>
            <a:pPr marL="0" lvl="0" indent="0" algn="l">
              <a:lnSpc>
                <a:spcPts val="7409"/>
              </a:lnSpc>
            </a:pPr>
            <a:r>
              <a:rPr lang="en-US" sz="6174" b="1">
                <a:solidFill>
                  <a:srgbClr val="FFFFFF"/>
                </a:solidFill>
                <a:latin typeface="Fira Sans Bold"/>
                <a:ea typeface="Fira Sans Bold"/>
                <a:cs typeface="Fira Sans Bold"/>
                <a:sym typeface="Fira Sans Bold"/>
              </a:rPr>
              <a:t>Kiến trúc Cache-Asid</a:t>
            </a:r>
            <a:r>
              <a:rPr lang="en-US" sz="6174" b="1" u="none">
                <a:solidFill>
                  <a:srgbClr val="FFFFFF"/>
                </a:solidFill>
                <a:latin typeface="Fira Sans Bold"/>
                <a:ea typeface="Fira Sans Bold"/>
                <a:cs typeface="Fira Sans Bold"/>
                <a:sym typeface="Fira Sans Bold"/>
              </a:rPr>
              <a:t>e</a:t>
            </a:r>
          </a:p>
        </p:txBody>
      </p:sp>
      <p:sp>
        <p:nvSpPr>
          <p:cNvPr id="5" name="TextBox 5"/>
          <p:cNvSpPr txBox="1"/>
          <p:nvPr/>
        </p:nvSpPr>
        <p:spPr>
          <a:xfrm>
            <a:off x="249829" y="1800738"/>
            <a:ext cx="8654111" cy="7457562"/>
          </a:xfrm>
          <a:prstGeom prst="rect">
            <a:avLst/>
          </a:prstGeom>
        </p:spPr>
        <p:txBody>
          <a:bodyPr lIns="0" tIns="0" rIns="0" bIns="0" rtlCol="0" anchor="t">
            <a:spAutoFit/>
          </a:bodyPr>
          <a:lstStyle/>
          <a:p>
            <a:pPr algn="just">
              <a:lnSpc>
                <a:spcPts val="3703"/>
              </a:lnSpc>
            </a:pPr>
            <a:r>
              <a:rPr lang="en-US" sz="2645" b="1">
                <a:solidFill>
                  <a:srgbClr val="F5F4F3"/>
                </a:solidFill>
                <a:latin typeface="Noto Sans Bold"/>
                <a:ea typeface="Noto Sans Bold"/>
                <a:cs typeface="Noto Sans Bold"/>
                <a:sym typeface="Noto Sans Bold"/>
              </a:rPr>
              <a:t>Luồng Đọc Dữ Liệu (Read Flow)</a:t>
            </a:r>
          </a:p>
          <a:p>
            <a:pPr algn="just">
              <a:lnSpc>
                <a:spcPts val="3703"/>
              </a:lnSpc>
            </a:pPr>
            <a:r>
              <a:rPr lang="en-US" sz="2645" b="1">
                <a:solidFill>
                  <a:srgbClr val="F5F4F3"/>
                </a:solidFill>
                <a:latin typeface="Noto Sans Bold"/>
                <a:ea typeface="Noto Sans Bold"/>
                <a:cs typeface="Noto Sans Bold"/>
                <a:sym typeface="Noto Sans Bold"/>
              </a:rPr>
              <a:t>Khi ứng dụng cần lấy thông tin (ví dụ: profile người dùng A):</a:t>
            </a:r>
          </a:p>
          <a:p>
            <a:pPr marL="571095" lvl="1" indent="-285547" algn="just">
              <a:lnSpc>
                <a:spcPts val="3703"/>
              </a:lnSpc>
              <a:buAutoNum type="arabicPeriod"/>
            </a:pPr>
            <a:r>
              <a:rPr lang="en-US" sz="2645" b="1">
                <a:solidFill>
                  <a:srgbClr val="F5F4F3"/>
                </a:solidFill>
                <a:latin typeface="Noto Sans Bold"/>
                <a:ea typeface="Noto Sans Bold"/>
                <a:cs typeface="Noto Sans Bold"/>
                <a:sym typeface="Noto Sans Bold"/>
              </a:rPr>
              <a:t>Kiểm tra Cache: Ứng dụng hỏi Cache trước: "Có profile người A không?"</a:t>
            </a:r>
          </a:p>
          <a:p>
            <a:pPr marL="571095" lvl="1" indent="-285547" algn="just">
              <a:lnSpc>
                <a:spcPts val="3703"/>
              </a:lnSpc>
              <a:buAutoNum type="arabicPeriod"/>
            </a:pPr>
            <a:r>
              <a:rPr lang="en-US" sz="2645" b="1">
                <a:solidFill>
                  <a:srgbClr val="F5F4F3"/>
                </a:solidFill>
                <a:latin typeface="Noto Sans Bold"/>
                <a:ea typeface="Noto Sans Bold"/>
                <a:cs typeface="Noto Sans Bold"/>
                <a:sym typeface="Noto Sans Bold"/>
              </a:rPr>
              <a:t>Nếu CÓ (Cache Hit):</a:t>
            </a:r>
          </a:p>
          <a:p>
            <a:pPr marL="1142190" lvl="2" indent="-380730" algn="just">
              <a:lnSpc>
                <a:spcPts val="3703"/>
              </a:lnSpc>
              <a:buFont typeface="Arial"/>
              <a:buChar char="⚬"/>
            </a:pPr>
            <a:r>
              <a:rPr lang="en-US" sz="2645" b="1">
                <a:solidFill>
                  <a:srgbClr val="F5F4F3"/>
                </a:solidFill>
                <a:latin typeface="Noto Sans Bold"/>
                <a:ea typeface="Noto Sans Bold"/>
                <a:cs typeface="Noto Sans Bold"/>
                <a:sym typeface="Noto Sans Bold"/>
              </a:rPr>
              <a:t>Cache trả dữ liệu ngay lập tức cho ứng dụng. (Rất nhanh) -&gt; Xong.</a:t>
            </a:r>
          </a:p>
          <a:p>
            <a:pPr marL="571095" lvl="1" indent="-285547" algn="just">
              <a:lnSpc>
                <a:spcPts val="3703"/>
              </a:lnSpc>
              <a:buAutoNum type="arabicPeriod"/>
            </a:pPr>
            <a:r>
              <a:rPr lang="en-US" sz="2645" b="1">
                <a:solidFill>
                  <a:srgbClr val="F5F4F3"/>
                </a:solidFill>
                <a:latin typeface="Noto Sans Bold"/>
                <a:ea typeface="Noto Sans Bold"/>
                <a:cs typeface="Noto Sans Bold"/>
                <a:sym typeface="Noto Sans Bold"/>
              </a:rPr>
              <a:t>Nếu KHÔNG (Cache Miss):</a:t>
            </a:r>
          </a:p>
          <a:p>
            <a:pPr marL="1142190" lvl="2" indent="-380730" algn="just">
              <a:lnSpc>
                <a:spcPts val="3703"/>
              </a:lnSpc>
              <a:buFont typeface="Arial"/>
              <a:buChar char="⚬"/>
            </a:pPr>
            <a:r>
              <a:rPr lang="en-US" sz="2645" b="1">
                <a:solidFill>
                  <a:srgbClr val="F5F4F3"/>
                </a:solidFill>
                <a:latin typeface="Noto Sans Bold"/>
                <a:ea typeface="Noto Sans Bold"/>
                <a:cs typeface="Noto Sans Bold"/>
                <a:sym typeface="Noto Sans Bold"/>
              </a:rPr>
              <a:t>Ứng dụng quay sang hỏi Database: "Lấy cho tôi profile người A".</a:t>
            </a:r>
          </a:p>
          <a:p>
            <a:pPr marL="1142190" lvl="2" indent="-380730" algn="just">
              <a:lnSpc>
                <a:spcPts val="3703"/>
              </a:lnSpc>
              <a:buFont typeface="Arial"/>
              <a:buChar char="⚬"/>
            </a:pPr>
            <a:r>
              <a:rPr lang="en-US" sz="2645" b="1">
                <a:solidFill>
                  <a:srgbClr val="F5F4F3"/>
                </a:solidFill>
                <a:latin typeface="Noto Sans Bold"/>
                <a:ea typeface="Noto Sans Bold"/>
                <a:cs typeface="Noto Sans Bold"/>
                <a:sym typeface="Noto Sans Bold"/>
              </a:rPr>
              <a:t>Database trả dữ liệu gốc.</a:t>
            </a:r>
          </a:p>
          <a:p>
            <a:pPr marL="1142190" lvl="2" indent="-380730" algn="just">
              <a:lnSpc>
                <a:spcPts val="3703"/>
              </a:lnSpc>
              <a:buFont typeface="Arial"/>
              <a:buChar char="⚬"/>
            </a:pPr>
            <a:r>
              <a:rPr lang="en-US" sz="2645" b="1">
                <a:solidFill>
                  <a:srgbClr val="F5F4F3"/>
                </a:solidFill>
                <a:latin typeface="Noto Sans Bold"/>
                <a:ea typeface="Noto Sans Bold"/>
                <a:cs typeface="Noto Sans Bold"/>
                <a:sym typeface="Noto Sans Bold"/>
              </a:rPr>
              <a:t>Bước quan trọng: Ứng dụng lấy dữ liệu đó lưu vào Cache để dành cho lần sau.</a:t>
            </a:r>
          </a:p>
          <a:p>
            <a:pPr marL="1142190" lvl="2" indent="-380730" algn="just">
              <a:lnSpc>
                <a:spcPts val="3703"/>
              </a:lnSpc>
              <a:buFont typeface="Arial"/>
              <a:buChar char="⚬"/>
            </a:pPr>
            <a:r>
              <a:rPr lang="en-US" sz="2645" b="1">
                <a:solidFill>
                  <a:srgbClr val="F5F4F3"/>
                </a:solidFill>
                <a:latin typeface="Noto Sans Bold"/>
                <a:ea typeface="Noto Sans Bold"/>
                <a:cs typeface="Noto Sans Bold"/>
                <a:sym typeface="Noto Sans Bold"/>
              </a:rPr>
              <a:t>Ứng dụng trả kết quả cuối cùng.</a:t>
            </a:r>
          </a:p>
          <a:p>
            <a:pPr algn="just">
              <a:lnSpc>
                <a:spcPts val="3703"/>
              </a:lnSpc>
            </a:pPr>
            <a:endParaRPr lang="en-US" sz="2645" b="1">
              <a:solidFill>
                <a:srgbClr val="F5F4F3"/>
              </a:solidFill>
              <a:latin typeface="Noto Sans Bold"/>
              <a:ea typeface="Noto Sans Bold"/>
              <a:cs typeface="Noto Sans Bold"/>
              <a:sym typeface="Noto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sp>
        <p:nvSpPr>
          <p:cNvPr id="3" name="Freeform 3"/>
          <p:cNvSpPr/>
          <p:nvPr/>
        </p:nvSpPr>
        <p:spPr>
          <a:xfrm>
            <a:off x="3184398" y="3242583"/>
            <a:ext cx="11035081" cy="6015717"/>
          </a:xfrm>
          <a:custGeom>
            <a:avLst/>
            <a:gdLst/>
            <a:ahLst/>
            <a:cxnLst/>
            <a:rect l="l" t="t" r="r" b="b"/>
            <a:pathLst>
              <a:path w="11035081" h="6015717">
                <a:moveTo>
                  <a:pt x="0" y="0"/>
                </a:moveTo>
                <a:lnTo>
                  <a:pt x="11035081" y="0"/>
                </a:lnTo>
                <a:lnTo>
                  <a:pt x="11035081" y="6015717"/>
                </a:lnTo>
                <a:lnTo>
                  <a:pt x="0" y="6015717"/>
                </a:lnTo>
                <a:lnTo>
                  <a:pt x="0" y="0"/>
                </a:lnTo>
                <a:close/>
              </a:path>
            </a:pathLst>
          </a:custGeom>
          <a:blipFill>
            <a:blip r:embed="rId3"/>
            <a:stretch>
              <a:fillRect/>
            </a:stretch>
          </a:blipFill>
        </p:spPr>
      </p:sp>
      <p:sp>
        <p:nvSpPr>
          <p:cNvPr id="4" name="TextBox 4"/>
          <p:cNvSpPr txBox="1"/>
          <p:nvPr/>
        </p:nvSpPr>
        <p:spPr>
          <a:xfrm>
            <a:off x="249829" y="333464"/>
            <a:ext cx="8452109" cy="942975"/>
          </a:xfrm>
          <a:prstGeom prst="rect">
            <a:avLst/>
          </a:prstGeom>
        </p:spPr>
        <p:txBody>
          <a:bodyPr lIns="0" tIns="0" rIns="0" bIns="0" rtlCol="0" anchor="t">
            <a:spAutoFit/>
          </a:bodyPr>
          <a:lstStyle/>
          <a:p>
            <a:pPr marL="0" lvl="0" indent="0" algn="l">
              <a:lnSpc>
                <a:spcPts val="7409"/>
              </a:lnSpc>
            </a:pPr>
            <a:r>
              <a:rPr lang="en-US" sz="6174" b="1">
                <a:solidFill>
                  <a:srgbClr val="FFFFFF"/>
                </a:solidFill>
                <a:latin typeface="Fira Sans Bold"/>
                <a:ea typeface="Fira Sans Bold"/>
                <a:cs typeface="Fira Sans Bold"/>
                <a:sym typeface="Fira Sans Bold"/>
              </a:rPr>
              <a:t>DEMO</a:t>
            </a:r>
            <a:r>
              <a:rPr lang="en-US" sz="6174" b="1" u="none">
                <a:solidFill>
                  <a:srgbClr val="FFFFFF"/>
                </a:solidFill>
                <a:latin typeface="Fira Sans Bold"/>
                <a:ea typeface="Fira Sans Bold"/>
                <a:cs typeface="Fira Sans Bold"/>
                <a:sym typeface="Fira Sans Bold"/>
              </a:rPr>
              <a:t> CHƯƠNG TRÌNH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sp>
        <p:nvSpPr>
          <p:cNvPr id="3" name="Freeform 3"/>
          <p:cNvSpPr/>
          <p:nvPr/>
        </p:nvSpPr>
        <p:spPr>
          <a:xfrm rot="-351980">
            <a:off x="-1262178" y="7012097"/>
            <a:ext cx="3905319" cy="4114800"/>
          </a:xfrm>
          <a:custGeom>
            <a:avLst/>
            <a:gdLst/>
            <a:ahLst/>
            <a:cxnLst/>
            <a:rect l="l" t="t" r="r" b="b"/>
            <a:pathLst>
              <a:path w="3905319" h="4114800">
                <a:moveTo>
                  <a:pt x="0" y="0"/>
                </a:moveTo>
                <a:lnTo>
                  <a:pt x="3905319" y="0"/>
                </a:lnTo>
                <a:lnTo>
                  <a:pt x="39053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451412" y="72009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567838" y="4878890"/>
            <a:ext cx="3440324" cy="5354589"/>
          </a:xfrm>
          <a:custGeom>
            <a:avLst/>
            <a:gdLst/>
            <a:ahLst/>
            <a:cxnLst/>
            <a:rect l="l" t="t" r="r" b="b"/>
            <a:pathLst>
              <a:path w="3440324" h="5354589">
                <a:moveTo>
                  <a:pt x="0" y="0"/>
                </a:moveTo>
                <a:lnTo>
                  <a:pt x="3440324" y="0"/>
                </a:lnTo>
                <a:lnTo>
                  <a:pt x="3440324" y="5354589"/>
                </a:lnTo>
                <a:lnTo>
                  <a:pt x="0" y="5354589"/>
                </a:lnTo>
                <a:lnTo>
                  <a:pt x="0" y="0"/>
                </a:lnTo>
                <a:close/>
              </a:path>
            </a:pathLst>
          </a:custGeom>
          <a:blipFill>
            <a:blip r:embed="rId7">
              <a:alphaModFix amt="65000"/>
            </a:blip>
            <a:stretch>
              <a:fillRect/>
            </a:stretch>
          </a:blipFill>
        </p:spPr>
      </p:sp>
      <p:sp>
        <p:nvSpPr>
          <p:cNvPr id="6" name="TextBox 6"/>
          <p:cNvSpPr txBox="1"/>
          <p:nvPr/>
        </p:nvSpPr>
        <p:spPr>
          <a:xfrm>
            <a:off x="249829" y="333464"/>
            <a:ext cx="11483389" cy="942975"/>
          </a:xfrm>
          <a:prstGeom prst="rect">
            <a:avLst/>
          </a:prstGeom>
        </p:spPr>
        <p:txBody>
          <a:bodyPr lIns="0" tIns="0" rIns="0" bIns="0" rtlCol="0" anchor="t">
            <a:spAutoFit/>
          </a:bodyPr>
          <a:lstStyle/>
          <a:p>
            <a:pPr marL="0" lvl="0" indent="0" algn="l">
              <a:lnSpc>
                <a:spcPts val="7409"/>
              </a:lnSpc>
            </a:pPr>
            <a:r>
              <a:rPr lang="en-US" sz="6174" b="1">
                <a:solidFill>
                  <a:srgbClr val="FFFFFF"/>
                </a:solidFill>
                <a:latin typeface="Fira Sans Bold"/>
                <a:ea typeface="Fira Sans Bold"/>
                <a:cs typeface="Fira Sans Bold"/>
                <a:sym typeface="Fira Sans Bold"/>
              </a:rPr>
              <a:t>KẾT QUẢ ĐẠT ĐƯỢC</a:t>
            </a:r>
          </a:p>
        </p:txBody>
      </p:sp>
      <p:sp>
        <p:nvSpPr>
          <p:cNvPr id="7" name="TextBox 7"/>
          <p:cNvSpPr txBox="1"/>
          <p:nvPr/>
        </p:nvSpPr>
        <p:spPr>
          <a:xfrm>
            <a:off x="1307371" y="1954715"/>
            <a:ext cx="16980629" cy="6540252"/>
          </a:xfrm>
          <a:prstGeom prst="rect">
            <a:avLst/>
          </a:prstGeom>
        </p:spPr>
        <p:txBody>
          <a:bodyPr wrap="square" lIns="0" tIns="0" rIns="0" bIns="0" rtlCol="0" anchor="t">
            <a:spAutoFit/>
          </a:bodyPr>
          <a:lstStyle/>
          <a:p>
            <a:pPr marL="922977" lvl="1" indent="-461489" algn="l">
              <a:lnSpc>
                <a:spcPts val="5130"/>
              </a:lnSpc>
              <a:buFont typeface="Arial"/>
              <a:buChar char="•"/>
            </a:pPr>
            <a:r>
              <a:rPr lang="en-US" sz="4275" dirty="0">
                <a:solidFill>
                  <a:srgbClr val="FFFFFF"/>
                </a:solidFill>
                <a:latin typeface="Fira Sans"/>
                <a:ea typeface="Fira Sans"/>
                <a:cs typeface="Fira Sans"/>
                <a:sym typeface="Fira Sans"/>
              </a:rPr>
              <a:t>Hoàn </a:t>
            </a:r>
            <a:r>
              <a:rPr lang="en-US" sz="4275" dirty="0" err="1">
                <a:solidFill>
                  <a:srgbClr val="FFFFFF"/>
                </a:solidFill>
                <a:latin typeface="Fira Sans"/>
                <a:ea typeface="Fira Sans"/>
                <a:cs typeface="Fira Sans"/>
                <a:sym typeface="Fira Sans"/>
              </a:rPr>
              <a:t>thiện</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Nền</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tảng</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Thương</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mại</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điện</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tử</a:t>
            </a:r>
            <a:r>
              <a:rPr lang="en-US" sz="4275" dirty="0">
                <a:solidFill>
                  <a:srgbClr val="FFFFFF"/>
                </a:solidFill>
                <a:latin typeface="Fira Sans"/>
                <a:ea typeface="Fira Sans"/>
                <a:cs typeface="Fira Sans"/>
                <a:sym typeface="Fira Sans"/>
              </a:rPr>
              <a:t> (E-commerce Core)</a:t>
            </a:r>
          </a:p>
          <a:p>
            <a:pPr algn="l">
              <a:lnSpc>
                <a:spcPts val="5130"/>
              </a:lnSpc>
            </a:pPr>
            <a:endParaRPr lang="en-US" sz="4275" dirty="0">
              <a:solidFill>
                <a:srgbClr val="FFFFFF"/>
              </a:solidFill>
              <a:latin typeface="Fira Sans"/>
              <a:ea typeface="Fira Sans"/>
              <a:cs typeface="Fira Sans"/>
              <a:sym typeface="Fira Sans"/>
            </a:endParaRPr>
          </a:p>
          <a:p>
            <a:pPr marL="922977" lvl="1" indent="-461489" algn="l">
              <a:lnSpc>
                <a:spcPts val="5130"/>
              </a:lnSpc>
              <a:buFont typeface="Arial"/>
              <a:buChar char="•"/>
            </a:pPr>
            <a:r>
              <a:rPr lang="en-US" sz="4275" dirty="0" err="1">
                <a:solidFill>
                  <a:srgbClr val="FFFFFF"/>
                </a:solidFill>
                <a:latin typeface="Fira Sans"/>
                <a:ea typeface="Fira Sans"/>
                <a:cs typeface="Fira Sans"/>
                <a:sym typeface="Fira Sans"/>
              </a:rPr>
              <a:t>Tích</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hợp</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thành</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công</a:t>
            </a:r>
            <a:r>
              <a:rPr lang="en-US" sz="4275" dirty="0">
                <a:solidFill>
                  <a:srgbClr val="FFFFFF"/>
                </a:solidFill>
                <a:latin typeface="Fira Sans"/>
                <a:ea typeface="Fira Sans"/>
                <a:cs typeface="Fira Sans"/>
                <a:sym typeface="Fira Sans"/>
              </a:rPr>
              <a:t> Thanh </a:t>
            </a:r>
            <a:r>
              <a:rPr lang="en-US" sz="4275" dirty="0" err="1">
                <a:solidFill>
                  <a:srgbClr val="FFFFFF"/>
                </a:solidFill>
                <a:latin typeface="Fira Sans"/>
                <a:ea typeface="Fira Sans"/>
                <a:cs typeface="Fira Sans"/>
                <a:sym typeface="Fira Sans"/>
              </a:rPr>
              <a:t>toán</a:t>
            </a:r>
            <a:r>
              <a:rPr lang="en-US" sz="4275" dirty="0">
                <a:solidFill>
                  <a:srgbClr val="FFFFFF"/>
                </a:solidFill>
                <a:latin typeface="Fira Sans"/>
                <a:ea typeface="Fira Sans"/>
                <a:cs typeface="Fira Sans"/>
                <a:sym typeface="Fira Sans"/>
              </a:rPr>
              <a:t> VNPAY (</a:t>
            </a:r>
            <a:r>
              <a:rPr lang="en-US" sz="4275" dirty="0" err="1">
                <a:solidFill>
                  <a:srgbClr val="FFFFFF"/>
                </a:solidFill>
                <a:latin typeface="Fira Sans"/>
                <a:ea typeface="Fira Sans"/>
                <a:cs typeface="Fira Sans"/>
                <a:sym typeface="Fira Sans"/>
              </a:rPr>
              <a:t>Luồng</a:t>
            </a:r>
            <a:r>
              <a:rPr lang="en-US" sz="4275" dirty="0">
                <a:solidFill>
                  <a:srgbClr val="FFFFFF"/>
                </a:solidFill>
                <a:latin typeface="Fira Sans"/>
                <a:ea typeface="Fira Sans"/>
                <a:cs typeface="Fira Sans"/>
                <a:sym typeface="Fira Sans"/>
              </a:rPr>
              <a:t> IPN </a:t>
            </a:r>
            <a:r>
              <a:rPr lang="en-US" sz="4275" dirty="0" err="1">
                <a:solidFill>
                  <a:srgbClr val="FFFFFF"/>
                </a:solidFill>
                <a:latin typeface="Fira Sans"/>
                <a:ea typeface="Fira Sans"/>
                <a:cs typeface="Fira Sans"/>
                <a:sym typeface="Fira Sans"/>
              </a:rPr>
              <a:t>bảo</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mật</a:t>
            </a:r>
            <a:r>
              <a:rPr lang="en-US" sz="4275" dirty="0">
                <a:solidFill>
                  <a:srgbClr val="FFFFFF"/>
                </a:solidFill>
                <a:latin typeface="Fira Sans"/>
                <a:ea typeface="Fira Sans"/>
                <a:cs typeface="Fira Sans"/>
                <a:sym typeface="Fira Sans"/>
              </a:rPr>
              <a:t>)</a:t>
            </a:r>
          </a:p>
          <a:p>
            <a:pPr algn="l">
              <a:lnSpc>
                <a:spcPts val="5130"/>
              </a:lnSpc>
            </a:pPr>
            <a:endParaRPr lang="en-US" sz="4275" dirty="0">
              <a:solidFill>
                <a:srgbClr val="FFFFFF"/>
              </a:solidFill>
              <a:latin typeface="Fira Sans"/>
              <a:ea typeface="Fira Sans"/>
              <a:cs typeface="Fira Sans"/>
              <a:sym typeface="Fira Sans"/>
            </a:endParaRPr>
          </a:p>
          <a:p>
            <a:pPr marL="922977" lvl="1" indent="-461489" algn="l">
              <a:lnSpc>
                <a:spcPts val="5130"/>
              </a:lnSpc>
              <a:buFont typeface="Arial"/>
              <a:buChar char="•"/>
            </a:pPr>
            <a:r>
              <a:rPr lang="en-US" sz="4275" dirty="0" err="1">
                <a:solidFill>
                  <a:srgbClr val="FFFFFF"/>
                </a:solidFill>
                <a:latin typeface="Fira Sans"/>
                <a:ea typeface="Fira Sans"/>
                <a:cs typeface="Fira Sans"/>
                <a:sym typeface="Fira Sans"/>
              </a:rPr>
              <a:t>Xây</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dựng</a:t>
            </a:r>
            <a:r>
              <a:rPr lang="en-US" sz="4275" dirty="0">
                <a:solidFill>
                  <a:srgbClr val="FFFFFF"/>
                </a:solidFill>
                <a:latin typeface="Fira Sans"/>
                <a:ea typeface="Fira Sans"/>
                <a:cs typeface="Fira Sans"/>
                <a:sym typeface="Fira Sans"/>
              </a:rPr>
              <a:t> Chatbot AI Hybrid (Rasa NLU + </a:t>
            </a:r>
            <a:r>
              <a:rPr lang="en-US" sz="4275" dirty="0" err="1">
                <a:solidFill>
                  <a:srgbClr val="FFFFFF"/>
                </a:solidFill>
                <a:latin typeface="Fira Sans"/>
                <a:ea typeface="Fira Sans"/>
                <a:cs typeface="Fira Sans"/>
                <a:sym typeface="Fira Sans"/>
              </a:rPr>
              <a:t>DeepSeek</a:t>
            </a:r>
            <a:r>
              <a:rPr lang="en-US" sz="4275" dirty="0">
                <a:solidFill>
                  <a:srgbClr val="FFFFFF"/>
                </a:solidFill>
                <a:latin typeface="Fira Sans"/>
                <a:ea typeface="Fira Sans"/>
                <a:cs typeface="Fira Sans"/>
                <a:sym typeface="Fira Sans"/>
              </a:rPr>
              <a:t> LLM)</a:t>
            </a:r>
          </a:p>
          <a:p>
            <a:pPr algn="l">
              <a:lnSpc>
                <a:spcPts val="5130"/>
              </a:lnSpc>
            </a:pPr>
            <a:endParaRPr lang="en-US" sz="4275" dirty="0">
              <a:solidFill>
                <a:srgbClr val="FFFFFF"/>
              </a:solidFill>
              <a:latin typeface="Fira Sans"/>
              <a:ea typeface="Fira Sans"/>
              <a:cs typeface="Fira Sans"/>
              <a:sym typeface="Fira Sans"/>
            </a:endParaRPr>
          </a:p>
          <a:p>
            <a:pPr marL="922977" lvl="1" indent="-461489" algn="l">
              <a:lnSpc>
                <a:spcPts val="5130"/>
              </a:lnSpc>
              <a:buFont typeface="Arial"/>
              <a:buChar char="•"/>
            </a:pPr>
            <a:r>
              <a:rPr lang="en-US" sz="4275" dirty="0" err="1">
                <a:solidFill>
                  <a:srgbClr val="FFFFFF"/>
                </a:solidFill>
                <a:latin typeface="Fira Sans"/>
                <a:ea typeface="Fira Sans"/>
                <a:cs typeface="Fira Sans"/>
                <a:sym typeface="Fira Sans"/>
              </a:rPr>
              <a:t>Triển</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khai</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Hệ</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thống</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Gợi</a:t>
            </a:r>
            <a:r>
              <a:rPr lang="en-US" sz="4275" dirty="0">
                <a:solidFill>
                  <a:srgbClr val="FFFFFF"/>
                </a:solidFill>
                <a:latin typeface="Fira Sans"/>
                <a:ea typeface="Fira Sans"/>
                <a:cs typeface="Fira Sans"/>
                <a:sym typeface="Fira Sans"/>
              </a:rPr>
              <a:t> ý </a:t>
            </a:r>
            <a:r>
              <a:rPr lang="en-US" sz="4275" dirty="0" err="1">
                <a:solidFill>
                  <a:srgbClr val="FFFFFF"/>
                </a:solidFill>
                <a:latin typeface="Fira Sans"/>
                <a:ea typeface="Fira Sans"/>
                <a:cs typeface="Fira Sans"/>
                <a:sym typeface="Fira Sans"/>
              </a:rPr>
              <a:t>Cá</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nhân</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hóa</a:t>
            </a:r>
            <a:r>
              <a:rPr lang="en-US" sz="4275" dirty="0">
                <a:solidFill>
                  <a:srgbClr val="FFFFFF"/>
                </a:solidFill>
                <a:latin typeface="Fira Sans"/>
                <a:ea typeface="Fira Sans"/>
                <a:cs typeface="Fira Sans"/>
                <a:sym typeface="Fira Sans"/>
              </a:rPr>
              <a:t> (Collaborative Filtering)</a:t>
            </a:r>
          </a:p>
          <a:p>
            <a:pPr marL="461488" lvl="1" algn="l">
              <a:lnSpc>
                <a:spcPts val="5130"/>
              </a:lnSpc>
            </a:pPr>
            <a:endParaRPr lang="en-US" sz="4275" dirty="0">
              <a:solidFill>
                <a:srgbClr val="FFFFFF"/>
              </a:solidFill>
              <a:latin typeface="Fira Sans"/>
              <a:ea typeface="Fira Sans"/>
              <a:cs typeface="Fira Sans"/>
              <a:sym typeface="Fira Sans"/>
            </a:endParaRPr>
          </a:p>
          <a:p>
            <a:pPr marL="922977" lvl="1" indent="-461489" algn="l">
              <a:lnSpc>
                <a:spcPts val="5130"/>
              </a:lnSpc>
              <a:buFont typeface="Arial"/>
              <a:buChar char="•"/>
            </a:pPr>
            <a:r>
              <a:rPr lang="en-US" sz="4275" dirty="0" err="1">
                <a:solidFill>
                  <a:srgbClr val="FFFFFF"/>
                </a:solidFill>
                <a:latin typeface="Fira Sans"/>
                <a:ea typeface="Fira Sans"/>
                <a:cs typeface="Fira Sans"/>
                <a:sym typeface="Fira Sans"/>
              </a:rPr>
              <a:t>Tối</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ưu</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hiệu</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năng</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tải</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trang</a:t>
            </a:r>
            <a:r>
              <a:rPr lang="en-US" sz="4275" dirty="0">
                <a:solidFill>
                  <a:srgbClr val="FFFFFF"/>
                </a:solidFill>
                <a:latin typeface="Fira Sans"/>
                <a:ea typeface="Fira Sans"/>
                <a:cs typeface="Fira Sans"/>
                <a:sym typeface="Fira Sans"/>
              </a:rPr>
              <a:t> </a:t>
            </a:r>
            <a:r>
              <a:rPr lang="en-US" sz="4275" dirty="0" err="1">
                <a:solidFill>
                  <a:srgbClr val="FFFFFF"/>
                </a:solidFill>
                <a:latin typeface="Fira Sans"/>
                <a:ea typeface="Fira Sans"/>
                <a:cs typeface="Fira Sans"/>
                <a:sym typeface="Fira Sans"/>
              </a:rPr>
              <a:t>với</a:t>
            </a:r>
            <a:r>
              <a:rPr lang="en-US" sz="4275" dirty="0">
                <a:solidFill>
                  <a:srgbClr val="FFFFFF"/>
                </a:solidFill>
                <a:latin typeface="Fira Sans"/>
                <a:ea typeface="Fira Sans"/>
                <a:cs typeface="Fira Sans"/>
                <a:sym typeface="Fira Sans"/>
              </a:rPr>
              <a:t> Redis Caching</a:t>
            </a:r>
          </a:p>
          <a:p>
            <a:pPr algn="l">
              <a:lnSpc>
                <a:spcPts val="5130"/>
              </a:lnSpc>
            </a:pPr>
            <a:endParaRPr lang="en-US" sz="4275" dirty="0">
              <a:solidFill>
                <a:srgbClr val="FFFFFF"/>
              </a:solidFill>
              <a:latin typeface="Fira Sans"/>
              <a:ea typeface="Fira Sans"/>
              <a:cs typeface="Fira Sans"/>
              <a:sym typeface="Fir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pic>
        <p:nvPicPr>
          <p:cNvPr id="3" name="Picture 3"/>
          <p:cNvPicPr>
            <a:picLocks noChangeAspect="1"/>
          </p:cNvPicPr>
          <p:nvPr/>
        </p:nvPicPr>
        <p:blipFill>
          <a:blip r:embed="rId3"/>
          <a:stretch>
            <a:fillRect/>
          </a:stretch>
        </p:blipFill>
        <p:spPr>
          <a:xfrm>
            <a:off x="3765103" y="2584044"/>
            <a:ext cx="877837" cy="901961"/>
          </a:xfrm>
          <a:prstGeom prst="rect">
            <a:avLst/>
          </a:prstGeom>
        </p:spPr>
      </p:pic>
      <p:sp>
        <p:nvSpPr>
          <p:cNvPr id="4" name="TextBox 4"/>
          <p:cNvSpPr txBox="1"/>
          <p:nvPr/>
        </p:nvSpPr>
        <p:spPr>
          <a:xfrm>
            <a:off x="253136" y="221581"/>
            <a:ext cx="12812167" cy="1228725"/>
          </a:xfrm>
          <a:prstGeom prst="rect">
            <a:avLst/>
          </a:prstGeom>
        </p:spPr>
        <p:txBody>
          <a:bodyPr lIns="0" tIns="0" rIns="0" bIns="0" rtlCol="0" anchor="t">
            <a:spAutoFit/>
          </a:bodyPr>
          <a:lstStyle/>
          <a:p>
            <a:pPr algn="l">
              <a:lnSpc>
                <a:spcPts val="9600"/>
              </a:lnSpc>
            </a:pPr>
            <a:r>
              <a:rPr lang="en-US" sz="8000" b="1" spc="80">
                <a:solidFill>
                  <a:srgbClr val="FFFFFF"/>
                </a:solidFill>
                <a:latin typeface="Fira Sans Bold"/>
                <a:ea typeface="Fira Sans Bold"/>
                <a:cs typeface="Fira Sans Bold"/>
                <a:sym typeface="Fira Sans Bold"/>
              </a:rPr>
              <a:t>Nội dung trình bày </a:t>
            </a:r>
          </a:p>
        </p:txBody>
      </p:sp>
      <p:pic>
        <p:nvPicPr>
          <p:cNvPr id="5" name="Picture 5"/>
          <p:cNvPicPr>
            <a:picLocks noChangeAspect="1"/>
          </p:cNvPicPr>
          <p:nvPr/>
        </p:nvPicPr>
        <p:blipFill>
          <a:blip r:embed="rId4"/>
          <a:stretch>
            <a:fillRect/>
          </a:stretch>
        </p:blipFill>
        <p:spPr>
          <a:xfrm>
            <a:off x="3765103" y="3761939"/>
            <a:ext cx="877837" cy="901961"/>
          </a:xfrm>
          <a:prstGeom prst="rect">
            <a:avLst/>
          </a:prstGeom>
        </p:spPr>
      </p:pic>
      <p:pic>
        <p:nvPicPr>
          <p:cNvPr id="6" name="Picture 6"/>
          <p:cNvPicPr>
            <a:picLocks noChangeAspect="1"/>
          </p:cNvPicPr>
          <p:nvPr/>
        </p:nvPicPr>
        <p:blipFill>
          <a:blip r:embed="rId5"/>
          <a:stretch>
            <a:fillRect/>
          </a:stretch>
        </p:blipFill>
        <p:spPr>
          <a:xfrm>
            <a:off x="3765103" y="4942198"/>
            <a:ext cx="877837" cy="901961"/>
          </a:xfrm>
          <a:prstGeom prst="rect">
            <a:avLst/>
          </a:prstGeom>
        </p:spPr>
      </p:pic>
      <p:pic>
        <p:nvPicPr>
          <p:cNvPr id="7" name="Picture 7"/>
          <p:cNvPicPr>
            <a:picLocks noChangeAspect="1"/>
          </p:cNvPicPr>
          <p:nvPr/>
        </p:nvPicPr>
        <p:blipFill>
          <a:blip r:embed="rId6"/>
          <a:stretch>
            <a:fillRect/>
          </a:stretch>
        </p:blipFill>
        <p:spPr>
          <a:xfrm>
            <a:off x="3765103" y="6122457"/>
            <a:ext cx="877837" cy="901961"/>
          </a:xfrm>
          <a:prstGeom prst="rect">
            <a:avLst/>
          </a:prstGeom>
        </p:spPr>
      </p:pic>
      <p:pic>
        <p:nvPicPr>
          <p:cNvPr id="8" name="Picture 8"/>
          <p:cNvPicPr>
            <a:picLocks noChangeAspect="1"/>
          </p:cNvPicPr>
          <p:nvPr/>
        </p:nvPicPr>
        <p:blipFill>
          <a:blip r:embed="rId7"/>
          <a:stretch>
            <a:fillRect/>
          </a:stretch>
        </p:blipFill>
        <p:spPr>
          <a:xfrm>
            <a:off x="3765103" y="7302717"/>
            <a:ext cx="877837" cy="901961"/>
          </a:xfrm>
          <a:prstGeom prst="rect">
            <a:avLst/>
          </a:prstGeom>
        </p:spPr>
      </p:pic>
      <p:sp>
        <p:nvSpPr>
          <p:cNvPr id="9" name="TextBox 9"/>
          <p:cNvSpPr txBox="1"/>
          <p:nvPr/>
        </p:nvSpPr>
        <p:spPr>
          <a:xfrm>
            <a:off x="4920808" y="2563957"/>
            <a:ext cx="7347392" cy="874214"/>
          </a:xfrm>
          <a:prstGeom prst="rect">
            <a:avLst/>
          </a:prstGeom>
        </p:spPr>
        <p:txBody>
          <a:bodyPr wrap="square" lIns="0" tIns="0" rIns="0" bIns="0" rtlCol="0" anchor="t">
            <a:spAutoFit/>
          </a:bodyPr>
          <a:lstStyle/>
          <a:p>
            <a:pPr algn="l">
              <a:lnSpc>
                <a:spcPts val="7279"/>
              </a:lnSpc>
            </a:pPr>
            <a:r>
              <a:rPr lang="en-US" sz="5199" b="1" dirty="0" err="1">
                <a:solidFill>
                  <a:srgbClr val="FFFFFF"/>
                </a:solidFill>
                <a:latin typeface="Noto Sans Bold"/>
                <a:ea typeface="Noto Sans Bold"/>
                <a:cs typeface="Noto Sans Bold"/>
                <a:sym typeface="Noto Sans Bold"/>
              </a:rPr>
              <a:t>Tổng</a:t>
            </a:r>
            <a:r>
              <a:rPr lang="en-US" sz="5199" b="1" dirty="0">
                <a:solidFill>
                  <a:srgbClr val="FFFFFF"/>
                </a:solidFill>
                <a:latin typeface="Noto Sans Bold"/>
                <a:ea typeface="Noto Sans Bold"/>
                <a:cs typeface="Noto Sans Bold"/>
                <a:sym typeface="Noto Sans Bold"/>
              </a:rPr>
              <a:t> </a:t>
            </a:r>
            <a:r>
              <a:rPr lang="en-US" sz="5199" b="1" dirty="0" err="1">
                <a:solidFill>
                  <a:srgbClr val="FFFFFF"/>
                </a:solidFill>
                <a:latin typeface="Noto Sans Bold"/>
                <a:ea typeface="Noto Sans Bold"/>
                <a:cs typeface="Noto Sans Bold"/>
                <a:sym typeface="Noto Sans Bold"/>
              </a:rPr>
              <a:t>quan</a:t>
            </a:r>
            <a:endParaRPr lang="en-US" sz="5199" b="1" dirty="0">
              <a:solidFill>
                <a:srgbClr val="FFFFFF"/>
              </a:solidFill>
              <a:latin typeface="Noto Sans Bold"/>
              <a:ea typeface="Noto Sans Bold"/>
              <a:cs typeface="Noto Sans Bold"/>
              <a:sym typeface="Noto Sans Bold"/>
            </a:endParaRPr>
          </a:p>
        </p:txBody>
      </p:sp>
      <p:sp>
        <p:nvSpPr>
          <p:cNvPr id="10" name="TextBox 10"/>
          <p:cNvSpPr txBox="1"/>
          <p:nvPr/>
        </p:nvSpPr>
        <p:spPr>
          <a:xfrm>
            <a:off x="4920808" y="3716488"/>
            <a:ext cx="6144320" cy="887095"/>
          </a:xfrm>
          <a:prstGeom prst="rect">
            <a:avLst/>
          </a:prstGeom>
        </p:spPr>
        <p:txBody>
          <a:bodyPr lIns="0" tIns="0" rIns="0" bIns="0" rtlCol="0" anchor="t">
            <a:spAutoFit/>
          </a:bodyPr>
          <a:lstStyle/>
          <a:p>
            <a:pPr algn="l">
              <a:lnSpc>
                <a:spcPts val="7279"/>
              </a:lnSpc>
            </a:pPr>
            <a:r>
              <a:rPr lang="en-US" sz="5199" b="1" dirty="0" err="1">
                <a:solidFill>
                  <a:srgbClr val="FFFFFF"/>
                </a:solidFill>
                <a:latin typeface="Noto Sans Bold"/>
                <a:ea typeface="Noto Sans Bold"/>
                <a:cs typeface="Noto Sans Bold"/>
                <a:sym typeface="Noto Sans Bold"/>
              </a:rPr>
              <a:t>Kiến</a:t>
            </a:r>
            <a:r>
              <a:rPr lang="en-US" sz="5199" b="1" dirty="0">
                <a:solidFill>
                  <a:srgbClr val="FFFFFF"/>
                </a:solidFill>
                <a:latin typeface="Noto Sans Bold"/>
                <a:ea typeface="Noto Sans Bold"/>
                <a:cs typeface="Noto Sans Bold"/>
                <a:sym typeface="Noto Sans Bold"/>
              </a:rPr>
              <a:t> </a:t>
            </a:r>
            <a:r>
              <a:rPr lang="en-US" sz="5199" b="1" dirty="0" err="1">
                <a:solidFill>
                  <a:srgbClr val="FFFFFF"/>
                </a:solidFill>
                <a:latin typeface="Noto Sans Bold"/>
                <a:ea typeface="Noto Sans Bold"/>
                <a:cs typeface="Noto Sans Bold"/>
                <a:sym typeface="Noto Sans Bold"/>
              </a:rPr>
              <a:t>trúc</a:t>
            </a:r>
            <a:r>
              <a:rPr lang="en-US" sz="5199" b="1" dirty="0">
                <a:solidFill>
                  <a:srgbClr val="FFFFFF"/>
                </a:solidFill>
                <a:latin typeface="Noto Sans Bold"/>
                <a:ea typeface="Noto Sans Bold"/>
                <a:cs typeface="Noto Sans Bold"/>
                <a:sym typeface="Noto Sans Bold"/>
              </a:rPr>
              <a:t> </a:t>
            </a:r>
            <a:r>
              <a:rPr lang="en-US" sz="5199" b="1" dirty="0" err="1">
                <a:solidFill>
                  <a:srgbClr val="FFFFFF"/>
                </a:solidFill>
                <a:latin typeface="Noto Sans Bold"/>
                <a:ea typeface="Noto Sans Bold"/>
                <a:cs typeface="Noto Sans Bold"/>
                <a:sym typeface="Noto Sans Bold"/>
              </a:rPr>
              <a:t>hệ</a:t>
            </a:r>
            <a:r>
              <a:rPr lang="en-US" sz="5199" b="1" dirty="0">
                <a:solidFill>
                  <a:srgbClr val="FFFFFF"/>
                </a:solidFill>
                <a:latin typeface="Noto Sans Bold"/>
                <a:ea typeface="Noto Sans Bold"/>
                <a:cs typeface="Noto Sans Bold"/>
                <a:sym typeface="Noto Sans Bold"/>
              </a:rPr>
              <a:t> </a:t>
            </a:r>
            <a:r>
              <a:rPr lang="en-US" sz="5199" b="1" dirty="0" err="1">
                <a:solidFill>
                  <a:srgbClr val="FFFFFF"/>
                </a:solidFill>
                <a:latin typeface="Noto Sans Bold"/>
                <a:ea typeface="Noto Sans Bold"/>
                <a:cs typeface="Noto Sans Bold"/>
                <a:sym typeface="Noto Sans Bold"/>
              </a:rPr>
              <a:t>thống</a:t>
            </a:r>
            <a:endParaRPr lang="en-US" sz="5199" b="1" dirty="0">
              <a:solidFill>
                <a:srgbClr val="FFFFFF"/>
              </a:solidFill>
              <a:latin typeface="Noto Sans Bold"/>
              <a:ea typeface="Noto Sans Bold"/>
              <a:cs typeface="Noto Sans Bold"/>
              <a:sym typeface="Noto Sans Bold"/>
            </a:endParaRPr>
          </a:p>
        </p:txBody>
      </p:sp>
      <p:sp>
        <p:nvSpPr>
          <p:cNvPr id="11" name="TextBox 11"/>
          <p:cNvSpPr txBox="1"/>
          <p:nvPr/>
        </p:nvSpPr>
        <p:spPr>
          <a:xfrm>
            <a:off x="4920808" y="4881900"/>
            <a:ext cx="7915672" cy="887095"/>
          </a:xfrm>
          <a:prstGeom prst="rect">
            <a:avLst/>
          </a:prstGeom>
        </p:spPr>
        <p:txBody>
          <a:bodyPr lIns="0" tIns="0" rIns="0" bIns="0" rtlCol="0" anchor="t">
            <a:spAutoFit/>
          </a:bodyPr>
          <a:lstStyle/>
          <a:p>
            <a:pPr algn="l">
              <a:lnSpc>
                <a:spcPts val="7279"/>
              </a:lnSpc>
            </a:pPr>
            <a:r>
              <a:rPr lang="en-US" sz="5199" b="1">
                <a:solidFill>
                  <a:srgbClr val="FFFFFF"/>
                </a:solidFill>
                <a:latin typeface="Noto Sans Bold"/>
                <a:ea typeface="Noto Sans Bold"/>
                <a:cs typeface="Noto Sans Bold"/>
                <a:sym typeface="Noto Sans Bold"/>
              </a:rPr>
              <a:t>Giải pháp AI chuyên sâu</a:t>
            </a:r>
          </a:p>
        </p:txBody>
      </p:sp>
      <p:sp>
        <p:nvSpPr>
          <p:cNvPr id="12" name="TextBox 12"/>
          <p:cNvSpPr txBox="1"/>
          <p:nvPr/>
        </p:nvSpPr>
        <p:spPr>
          <a:xfrm>
            <a:off x="4920808" y="6082265"/>
            <a:ext cx="7575992" cy="887095"/>
          </a:xfrm>
          <a:prstGeom prst="rect">
            <a:avLst/>
          </a:prstGeom>
        </p:spPr>
        <p:txBody>
          <a:bodyPr wrap="square" lIns="0" tIns="0" rIns="0" bIns="0" rtlCol="0" anchor="t">
            <a:spAutoFit/>
          </a:bodyPr>
          <a:lstStyle/>
          <a:p>
            <a:pPr algn="l">
              <a:lnSpc>
                <a:spcPts val="7279"/>
              </a:lnSpc>
            </a:pPr>
            <a:r>
              <a:rPr lang="en-US" sz="5199" b="1" dirty="0" err="1">
                <a:solidFill>
                  <a:srgbClr val="FFFFFF"/>
                </a:solidFill>
                <a:latin typeface="Noto Sans Bold"/>
                <a:ea typeface="Noto Sans Bold"/>
                <a:cs typeface="Noto Sans Bold"/>
                <a:sym typeface="Noto Sans Bold"/>
              </a:rPr>
              <a:t>Tối</a:t>
            </a:r>
            <a:r>
              <a:rPr lang="en-US" sz="5199" b="1" dirty="0">
                <a:solidFill>
                  <a:srgbClr val="FFFFFF"/>
                </a:solidFill>
                <a:latin typeface="Noto Sans Bold"/>
                <a:ea typeface="Noto Sans Bold"/>
                <a:cs typeface="Noto Sans Bold"/>
                <a:sym typeface="Noto Sans Bold"/>
              </a:rPr>
              <a:t> </a:t>
            </a:r>
            <a:r>
              <a:rPr lang="en-US" sz="5199" b="1" dirty="0" err="1">
                <a:solidFill>
                  <a:srgbClr val="FFFFFF"/>
                </a:solidFill>
                <a:latin typeface="Noto Sans Bold"/>
                <a:ea typeface="Noto Sans Bold"/>
                <a:cs typeface="Noto Sans Bold"/>
                <a:sym typeface="Noto Sans Bold"/>
              </a:rPr>
              <a:t>ưu</a:t>
            </a:r>
            <a:r>
              <a:rPr lang="en-US" sz="5199" b="1" dirty="0">
                <a:solidFill>
                  <a:srgbClr val="FFFFFF"/>
                </a:solidFill>
                <a:latin typeface="Noto Sans Bold"/>
                <a:ea typeface="Noto Sans Bold"/>
                <a:cs typeface="Noto Sans Bold"/>
                <a:sym typeface="Noto Sans Bold"/>
              </a:rPr>
              <a:t> </a:t>
            </a:r>
            <a:r>
              <a:rPr lang="en-US" sz="5199" b="1" dirty="0" err="1">
                <a:solidFill>
                  <a:srgbClr val="FFFFFF"/>
                </a:solidFill>
                <a:latin typeface="Noto Sans Bold"/>
                <a:ea typeface="Noto Sans Bold"/>
                <a:cs typeface="Noto Sans Bold"/>
                <a:sym typeface="Noto Sans Bold"/>
              </a:rPr>
              <a:t>hiệu</a:t>
            </a:r>
            <a:r>
              <a:rPr lang="en-US" sz="5199" b="1" dirty="0">
                <a:solidFill>
                  <a:srgbClr val="FFFFFF"/>
                </a:solidFill>
                <a:latin typeface="Noto Sans Bold"/>
                <a:ea typeface="Noto Sans Bold"/>
                <a:cs typeface="Noto Sans Bold"/>
                <a:sym typeface="Noto Sans Bold"/>
              </a:rPr>
              <a:t> </a:t>
            </a:r>
            <a:r>
              <a:rPr lang="en-US" sz="5199" b="1" dirty="0" err="1">
                <a:solidFill>
                  <a:srgbClr val="FFFFFF"/>
                </a:solidFill>
                <a:latin typeface="Noto Sans Bold"/>
                <a:ea typeface="Noto Sans Bold"/>
                <a:cs typeface="Noto Sans Bold"/>
                <a:sym typeface="Noto Sans Bold"/>
              </a:rPr>
              <a:t>năng</a:t>
            </a:r>
            <a:endParaRPr lang="en-US" sz="5199" b="1" dirty="0">
              <a:solidFill>
                <a:srgbClr val="FFFFFF"/>
              </a:solidFill>
              <a:latin typeface="Noto Sans Bold"/>
              <a:ea typeface="Noto Sans Bold"/>
              <a:cs typeface="Noto Sans Bold"/>
              <a:sym typeface="Noto Sans Bold"/>
            </a:endParaRPr>
          </a:p>
        </p:txBody>
      </p:sp>
      <p:sp>
        <p:nvSpPr>
          <p:cNvPr id="13" name="TextBox 13"/>
          <p:cNvSpPr txBox="1"/>
          <p:nvPr/>
        </p:nvSpPr>
        <p:spPr>
          <a:xfrm>
            <a:off x="4920808" y="7217010"/>
            <a:ext cx="5529759" cy="887095"/>
          </a:xfrm>
          <a:prstGeom prst="rect">
            <a:avLst/>
          </a:prstGeom>
        </p:spPr>
        <p:txBody>
          <a:bodyPr lIns="0" tIns="0" rIns="0" bIns="0" rtlCol="0" anchor="t">
            <a:spAutoFit/>
          </a:bodyPr>
          <a:lstStyle/>
          <a:p>
            <a:pPr algn="l">
              <a:lnSpc>
                <a:spcPts val="7279"/>
              </a:lnSpc>
            </a:pPr>
            <a:r>
              <a:rPr lang="en-US" sz="5199" b="1">
                <a:solidFill>
                  <a:srgbClr val="FFFFFF"/>
                </a:solidFill>
                <a:latin typeface="Noto Sans Bold"/>
                <a:ea typeface="Noto Sans Bold"/>
                <a:cs typeface="Noto Sans Bold"/>
                <a:sym typeface="Noto Sans Bold"/>
              </a:rPr>
              <a:t>Demo &amp; Kết luận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sp>
        <p:nvSpPr>
          <p:cNvPr id="3" name="Freeform 3"/>
          <p:cNvSpPr/>
          <p:nvPr/>
        </p:nvSpPr>
        <p:spPr>
          <a:xfrm>
            <a:off x="2291223" y="1409154"/>
            <a:ext cx="4181428" cy="1094774"/>
          </a:xfrm>
          <a:custGeom>
            <a:avLst/>
            <a:gdLst/>
            <a:ahLst/>
            <a:cxnLst/>
            <a:rect l="l" t="t" r="r" b="b"/>
            <a:pathLst>
              <a:path w="4181428" h="1094774">
                <a:moveTo>
                  <a:pt x="0" y="0"/>
                </a:moveTo>
                <a:lnTo>
                  <a:pt x="4181428" y="0"/>
                </a:lnTo>
                <a:lnTo>
                  <a:pt x="4181428" y="1094773"/>
                </a:lnTo>
                <a:lnTo>
                  <a:pt x="0" y="10947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2636642"/>
            <a:ext cx="9217182" cy="7329891"/>
          </a:xfrm>
          <a:custGeom>
            <a:avLst/>
            <a:gdLst/>
            <a:ahLst/>
            <a:cxnLst/>
            <a:rect l="l" t="t" r="r" b="b"/>
            <a:pathLst>
              <a:path w="9217182" h="7329891">
                <a:moveTo>
                  <a:pt x="0" y="0"/>
                </a:moveTo>
                <a:lnTo>
                  <a:pt x="9217182" y="0"/>
                </a:lnTo>
                <a:lnTo>
                  <a:pt x="9217182" y="7329891"/>
                </a:lnTo>
                <a:lnTo>
                  <a:pt x="0" y="7329891"/>
                </a:lnTo>
                <a:lnTo>
                  <a:pt x="0" y="0"/>
                </a:lnTo>
                <a:close/>
              </a:path>
            </a:pathLst>
          </a:custGeom>
          <a:blipFill>
            <a:blip r:embed="rId5"/>
            <a:stretch>
              <a:fillRect t="-15246" b="-15246"/>
            </a:stretch>
          </a:blipFill>
        </p:spPr>
      </p:sp>
      <p:sp>
        <p:nvSpPr>
          <p:cNvPr id="5" name="TextBox 5"/>
          <p:cNvSpPr txBox="1"/>
          <p:nvPr/>
        </p:nvSpPr>
        <p:spPr>
          <a:xfrm>
            <a:off x="81372" y="2790291"/>
            <a:ext cx="9054438" cy="6509274"/>
          </a:xfrm>
          <a:prstGeom prst="rect">
            <a:avLst/>
          </a:prstGeom>
        </p:spPr>
        <p:txBody>
          <a:bodyPr lIns="0" tIns="0" rIns="0" bIns="0" rtlCol="0" anchor="t">
            <a:spAutoFit/>
          </a:bodyPr>
          <a:lstStyle/>
          <a:p>
            <a:pPr marL="666696" lvl="1" indent="-333348" algn="l">
              <a:lnSpc>
                <a:spcPts val="4323"/>
              </a:lnSpc>
              <a:buFont typeface="Arial"/>
              <a:buChar char="•"/>
            </a:pPr>
            <a:r>
              <a:rPr lang="en-US" sz="3087">
                <a:solidFill>
                  <a:srgbClr val="000000"/>
                </a:solidFill>
                <a:latin typeface="Noto Sans"/>
                <a:ea typeface="Noto Sans"/>
                <a:cs typeface="Noto Sans"/>
                <a:sym typeface="Noto Sans"/>
              </a:rPr>
              <a:t>Dữ liệu huấn luyện (Data Scarcity): Chatbot và Hệ thống gợi ý cần lượng dữ liệu lớn (Big Data) để đạt độ chính xác cao nhất, hiện tại dữ liệu mẫu còn ít.</a:t>
            </a:r>
          </a:p>
          <a:p>
            <a:pPr marL="666696" lvl="1" indent="-333348" algn="l">
              <a:lnSpc>
                <a:spcPts val="4323"/>
              </a:lnSpc>
              <a:buFont typeface="Arial"/>
              <a:buChar char="•"/>
            </a:pPr>
            <a:r>
              <a:rPr lang="en-US" sz="3087">
                <a:solidFill>
                  <a:srgbClr val="000000"/>
                </a:solidFill>
                <a:latin typeface="Noto Sans"/>
                <a:ea typeface="Noto Sans"/>
                <a:cs typeface="Noto Sans"/>
                <a:sym typeface="Noto Sans"/>
              </a:rPr>
              <a:t>Khả năng mở rộng (Scalability): Kiến trúc Monolithic (nguyên khối) hiện tại sẽ gặp khó khăn nếu lượng người dùng tăng đột biến lên hàng triệu.</a:t>
            </a:r>
          </a:p>
          <a:p>
            <a:pPr marL="666696" lvl="1" indent="-333348" algn="l">
              <a:lnSpc>
                <a:spcPts val="4323"/>
              </a:lnSpc>
              <a:buFont typeface="Arial"/>
              <a:buChar char="•"/>
            </a:pPr>
            <a:r>
              <a:rPr lang="en-US" sz="3087">
                <a:solidFill>
                  <a:srgbClr val="000000"/>
                </a:solidFill>
                <a:latin typeface="Noto Sans"/>
                <a:ea typeface="Noto Sans"/>
                <a:cs typeface="Noto Sans"/>
                <a:sym typeface="Noto Sans"/>
              </a:rPr>
              <a:t>Thuật toán Gợi ý: Đang phụ thuộc vào truy vấn SQL, chưa tối ưu cho việc xử lý thời gian thực với tập dữ liệu khổng lồ.</a:t>
            </a:r>
          </a:p>
          <a:p>
            <a:pPr algn="l">
              <a:lnSpc>
                <a:spcPts val="4323"/>
              </a:lnSpc>
            </a:pPr>
            <a:endParaRPr lang="en-US" sz="3087">
              <a:solidFill>
                <a:srgbClr val="000000"/>
              </a:solidFill>
              <a:latin typeface="Noto Sans"/>
              <a:ea typeface="Noto Sans"/>
              <a:cs typeface="Noto Sans"/>
              <a:sym typeface="Noto Sans"/>
            </a:endParaRPr>
          </a:p>
        </p:txBody>
      </p:sp>
      <p:sp>
        <p:nvSpPr>
          <p:cNvPr id="6" name="TextBox 6"/>
          <p:cNvSpPr txBox="1"/>
          <p:nvPr/>
        </p:nvSpPr>
        <p:spPr>
          <a:xfrm>
            <a:off x="249829" y="333464"/>
            <a:ext cx="11483389" cy="942975"/>
          </a:xfrm>
          <a:prstGeom prst="rect">
            <a:avLst/>
          </a:prstGeom>
        </p:spPr>
        <p:txBody>
          <a:bodyPr lIns="0" tIns="0" rIns="0" bIns="0" rtlCol="0" anchor="t">
            <a:spAutoFit/>
          </a:bodyPr>
          <a:lstStyle/>
          <a:p>
            <a:pPr marL="0" lvl="0" indent="0" algn="l">
              <a:lnSpc>
                <a:spcPts val="7409"/>
              </a:lnSpc>
            </a:pPr>
            <a:r>
              <a:rPr lang="en-US" sz="6174" b="1">
                <a:solidFill>
                  <a:srgbClr val="FFFFFF"/>
                </a:solidFill>
                <a:latin typeface="Fira Sans Bold"/>
                <a:ea typeface="Fira Sans Bold"/>
                <a:cs typeface="Fira Sans Bold"/>
                <a:sym typeface="Fira Sans Bold"/>
              </a:rPr>
              <a:t>Hạn chế &amp; Hướng phát triển</a:t>
            </a:r>
          </a:p>
        </p:txBody>
      </p:sp>
      <p:sp>
        <p:nvSpPr>
          <p:cNvPr id="7" name="TextBox 7"/>
          <p:cNvSpPr txBox="1"/>
          <p:nvPr/>
        </p:nvSpPr>
        <p:spPr>
          <a:xfrm>
            <a:off x="2291223" y="1501701"/>
            <a:ext cx="4181428" cy="814429"/>
          </a:xfrm>
          <a:prstGeom prst="rect">
            <a:avLst/>
          </a:prstGeom>
        </p:spPr>
        <p:txBody>
          <a:bodyPr lIns="0" tIns="0" rIns="0" bIns="0" rtlCol="0" anchor="t">
            <a:spAutoFit/>
          </a:bodyPr>
          <a:lstStyle/>
          <a:p>
            <a:pPr algn="ctr">
              <a:lnSpc>
                <a:spcPts val="6611"/>
              </a:lnSpc>
            </a:pPr>
            <a:r>
              <a:rPr lang="en-US" sz="4722" b="1">
                <a:solidFill>
                  <a:srgbClr val="000000"/>
                </a:solidFill>
                <a:latin typeface="Noto Sans Bold"/>
                <a:ea typeface="Noto Sans Bold"/>
                <a:cs typeface="Noto Sans Bold"/>
                <a:sym typeface="Noto Sans Bold"/>
              </a:rPr>
              <a:t>Hạn Chế</a:t>
            </a:r>
          </a:p>
        </p:txBody>
      </p:sp>
      <p:sp>
        <p:nvSpPr>
          <p:cNvPr id="8" name="Freeform 8"/>
          <p:cNvSpPr/>
          <p:nvPr/>
        </p:nvSpPr>
        <p:spPr>
          <a:xfrm>
            <a:off x="11449479" y="1395950"/>
            <a:ext cx="4282285" cy="1121180"/>
          </a:xfrm>
          <a:custGeom>
            <a:avLst/>
            <a:gdLst/>
            <a:ahLst/>
            <a:cxnLst/>
            <a:rect l="l" t="t" r="r" b="b"/>
            <a:pathLst>
              <a:path w="4282285" h="1121180">
                <a:moveTo>
                  <a:pt x="0" y="0"/>
                </a:moveTo>
                <a:lnTo>
                  <a:pt x="4282285" y="0"/>
                </a:lnTo>
                <a:lnTo>
                  <a:pt x="4282285" y="1121181"/>
                </a:lnTo>
                <a:lnTo>
                  <a:pt x="0" y="1121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010582" y="2636642"/>
            <a:ext cx="9689960" cy="7705864"/>
          </a:xfrm>
          <a:custGeom>
            <a:avLst/>
            <a:gdLst/>
            <a:ahLst/>
            <a:cxnLst/>
            <a:rect l="l" t="t" r="r" b="b"/>
            <a:pathLst>
              <a:path w="9689960" h="7705864">
                <a:moveTo>
                  <a:pt x="0" y="0"/>
                </a:moveTo>
                <a:lnTo>
                  <a:pt x="9689960" y="0"/>
                </a:lnTo>
                <a:lnTo>
                  <a:pt x="9689960" y="7705863"/>
                </a:lnTo>
                <a:lnTo>
                  <a:pt x="0" y="7705863"/>
                </a:lnTo>
                <a:lnTo>
                  <a:pt x="0" y="0"/>
                </a:lnTo>
                <a:close/>
              </a:path>
            </a:pathLst>
          </a:custGeom>
          <a:blipFill>
            <a:blip r:embed="rId6"/>
            <a:stretch>
              <a:fillRect t="-15246" b="-15246"/>
            </a:stretch>
          </a:blipFill>
        </p:spPr>
      </p:sp>
      <p:sp>
        <p:nvSpPr>
          <p:cNvPr id="10" name="TextBox 10"/>
          <p:cNvSpPr txBox="1"/>
          <p:nvPr/>
        </p:nvSpPr>
        <p:spPr>
          <a:xfrm>
            <a:off x="9219145" y="2802502"/>
            <a:ext cx="9272834" cy="7800487"/>
          </a:xfrm>
          <a:prstGeom prst="rect">
            <a:avLst/>
          </a:prstGeom>
        </p:spPr>
        <p:txBody>
          <a:bodyPr lIns="0" tIns="0" rIns="0" bIns="0" rtlCol="0" anchor="t">
            <a:spAutoFit/>
          </a:bodyPr>
          <a:lstStyle/>
          <a:p>
            <a:pPr marL="682777" lvl="1" indent="-341388" algn="l">
              <a:lnSpc>
                <a:spcPts val="4427"/>
              </a:lnSpc>
              <a:buFont typeface="Arial"/>
              <a:buChar char="•"/>
            </a:pPr>
            <a:r>
              <a:rPr lang="en-US" sz="3162">
                <a:solidFill>
                  <a:srgbClr val="000000"/>
                </a:solidFill>
                <a:latin typeface="Noto Sans"/>
                <a:ea typeface="Noto Sans"/>
                <a:cs typeface="Noto Sans"/>
                <a:sym typeface="Noto Sans"/>
              </a:rPr>
              <a:t>Kiến trúc Microservices: Tách các module (User, Order, AI, Payment) thành các dịch vụ độc lập, giao tiếp qua API Gateway hoặc Kafka.</a:t>
            </a:r>
          </a:p>
          <a:p>
            <a:pPr marL="682777" lvl="1" indent="-341388" algn="l">
              <a:lnSpc>
                <a:spcPts val="4427"/>
              </a:lnSpc>
              <a:buFont typeface="Arial"/>
              <a:buChar char="•"/>
            </a:pPr>
            <a:r>
              <a:rPr lang="en-US" sz="3162">
                <a:solidFill>
                  <a:srgbClr val="000000"/>
                </a:solidFill>
                <a:latin typeface="Noto Sans"/>
                <a:ea typeface="Noto Sans"/>
                <a:cs typeface="Noto Sans"/>
                <a:sym typeface="Noto Sans"/>
              </a:rPr>
              <a:t>Mobile Application: Xây dựng ứng dụng di động (React Native/Flutter) kết nối chung Backend để mở rộng kênh bán hàng.</a:t>
            </a:r>
          </a:p>
          <a:p>
            <a:pPr marL="682777" lvl="1" indent="-341388" algn="l">
              <a:lnSpc>
                <a:spcPts val="4427"/>
              </a:lnSpc>
              <a:buFont typeface="Arial"/>
              <a:buChar char="•"/>
            </a:pPr>
            <a:r>
              <a:rPr lang="en-US" sz="3162">
                <a:solidFill>
                  <a:srgbClr val="000000"/>
                </a:solidFill>
                <a:latin typeface="Noto Sans"/>
                <a:ea typeface="Noto Sans"/>
                <a:cs typeface="Noto Sans"/>
                <a:sym typeface="Noto Sans"/>
              </a:rPr>
              <a:t>Advanced AI: Thay thế SQL Query bằng các Model Deep Learning (TensorFlow/PyTorch) chạy trên Server Python riêng biệt.</a:t>
            </a:r>
          </a:p>
          <a:p>
            <a:pPr marL="682777" lvl="1" indent="-341388" algn="l">
              <a:lnSpc>
                <a:spcPts val="4427"/>
              </a:lnSpc>
              <a:buFont typeface="Arial"/>
              <a:buChar char="•"/>
            </a:pPr>
            <a:r>
              <a:rPr lang="en-US" sz="3162">
                <a:solidFill>
                  <a:srgbClr val="000000"/>
                </a:solidFill>
                <a:latin typeface="Noto Sans"/>
                <a:ea typeface="Noto Sans"/>
                <a:cs typeface="Noto Sans"/>
                <a:sym typeface="Noto Sans"/>
              </a:rPr>
              <a:t>DevOps &amp; Cloud: Triển khai quy trình CI/CD, đóng gói Docker và vận hành trên Kubernetes (K8s).</a:t>
            </a:r>
          </a:p>
          <a:p>
            <a:pPr algn="l">
              <a:lnSpc>
                <a:spcPts val="4427"/>
              </a:lnSpc>
            </a:pPr>
            <a:endParaRPr lang="en-US" sz="3162">
              <a:solidFill>
                <a:srgbClr val="000000"/>
              </a:solidFill>
              <a:latin typeface="Noto Sans"/>
              <a:ea typeface="Noto Sans"/>
              <a:cs typeface="Noto Sans"/>
              <a:sym typeface="Noto Sans"/>
            </a:endParaRPr>
          </a:p>
        </p:txBody>
      </p:sp>
      <p:sp>
        <p:nvSpPr>
          <p:cNvPr id="11" name="TextBox 11"/>
          <p:cNvSpPr txBox="1"/>
          <p:nvPr/>
        </p:nvSpPr>
        <p:spPr>
          <a:xfrm>
            <a:off x="11449479" y="1502553"/>
            <a:ext cx="4282285" cy="822250"/>
          </a:xfrm>
          <a:prstGeom prst="rect">
            <a:avLst/>
          </a:prstGeom>
        </p:spPr>
        <p:txBody>
          <a:bodyPr lIns="0" tIns="0" rIns="0" bIns="0" rtlCol="0" anchor="t">
            <a:spAutoFit/>
          </a:bodyPr>
          <a:lstStyle/>
          <a:p>
            <a:pPr algn="ctr">
              <a:lnSpc>
                <a:spcPts val="6771"/>
              </a:lnSpc>
            </a:pPr>
            <a:r>
              <a:rPr lang="en-US" sz="4836" b="1">
                <a:solidFill>
                  <a:srgbClr val="000000"/>
                </a:solidFill>
                <a:latin typeface="Noto Sans Bold"/>
                <a:ea typeface="Noto Sans Bold"/>
                <a:cs typeface="Noto Sans Bold"/>
                <a:sym typeface="Noto Sans Bold"/>
              </a:rPr>
              <a:t>Phát Triển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sp>
        <p:nvSpPr>
          <p:cNvPr id="3" name="Freeform 3"/>
          <p:cNvSpPr/>
          <p:nvPr/>
        </p:nvSpPr>
        <p:spPr>
          <a:xfrm>
            <a:off x="702727" y="5841529"/>
            <a:ext cx="3980134" cy="4114800"/>
          </a:xfrm>
          <a:custGeom>
            <a:avLst/>
            <a:gdLst/>
            <a:ahLst/>
            <a:cxnLst/>
            <a:rect l="l" t="t" r="r" b="b"/>
            <a:pathLst>
              <a:path w="3980134" h="4114800">
                <a:moveTo>
                  <a:pt x="0" y="0"/>
                </a:moveTo>
                <a:lnTo>
                  <a:pt x="3980134" y="0"/>
                </a:lnTo>
                <a:lnTo>
                  <a:pt x="398013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0284" y="2642784"/>
            <a:ext cx="17827431" cy="1876425"/>
          </a:xfrm>
          <a:prstGeom prst="rect">
            <a:avLst/>
          </a:prstGeom>
        </p:spPr>
        <p:txBody>
          <a:bodyPr lIns="0" tIns="0" rIns="0" bIns="0" rtlCol="0" anchor="t">
            <a:spAutoFit/>
          </a:bodyPr>
          <a:lstStyle/>
          <a:p>
            <a:pPr algn="ctr">
              <a:lnSpc>
                <a:spcPts val="7409"/>
              </a:lnSpc>
            </a:pPr>
            <a:r>
              <a:rPr lang="en-US" sz="6174" b="1">
                <a:solidFill>
                  <a:srgbClr val="F5F4F3"/>
                </a:solidFill>
                <a:latin typeface="Fira Sans Bold"/>
                <a:ea typeface="Fira Sans Bold"/>
                <a:cs typeface="Fira Sans Bold"/>
                <a:sym typeface="Fira Sans Bold"/>
              </a:rPr>
              <a:t>Em xin chân thành cảm ơn Hội đồng </a:t>
            </a:r>
          </a:p>
          <a:p>
            <a:pPr marL="0" lvl="0" indent="0" algn="ctr">
              <a:lnSpc>
                <a:spcPts val="7409"/>
              </a:lnSpc>
            </a:pPr>
            <a:r>
              <a:rPr lang="en-US" sz="6174" b="1">
                <a:solidFill>
                  <a:srgbClr val="F5F4F3"/>
                </a:solidFill>
                <a:latin typeface="Fira Sans Bold"/>
                <a:ea typeface="Fira Sans Bold"/>
                <a:cs typeface="Fira Sans Bold"/>
                <a:sym typeface="Fira Sans Bold"/>
              </a:rPr>
              <a:t>đã lắng nghe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749E"/>
        </a:solidFill>
        <a:effectLst/>
      </p:bgPr>
    </p:bg>
    <p:spTree>
      <p:nvGrpSpPr>
        <p:cNvPr id="1" name=""/>
        <p:cNvGrpSpPr/>
        <p:nvPr/>
      </p:nvGrpSpPr>
      <p:grpSpPr>
        <a:xfrm>
          <a:off x="0" y="0"/>
          <a:ext cx="0" cy="0"/>
          <a:chOff x="0" y="0"/>
          <a:chExt cx="0" cy="0"/>
        </a:xfrm>
      </p:grpSpPr>
      <p:sp>
        <p:nvSpPr>
          <p:cNvPr id="2" name="Freeform 2"/>
          <p:cNvSpPr/>
          <p:nvPr/>
        </p:nvSpPr>
        <p:spPr>
          <a:xfrm>
            <a:off x="293395" y="829859"/>
            <a:ext cx="3188949" cy="3159959"/>
          </a:xfrm>
          <a:custGeom>
            <a:avLst/>
            <a:gdLst/>
            <a:ahLst/>
            <a:cxnLst/>
            <a:rect l="l" t="t" r="r" b="b"/>
            <a:pathLst>
              <a:path w="3188949" h="3159959">
                <a:moveTo>
                  <a:pt x="0" y="0"/>
                </a:moveTo>
                <a:lnTo>
                  <a:pt x="3188949" y="0"/>
                </a:lnTo>
                <a:lnTo>
                  <a:pt x="3188949" y="3159959"/>
                </a:lnTo>
                <a:lnTo>
                  <a:pt x="0" y="3159959"/>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120978" y="3373558"/>
            <a:ext cx="4212943" cy="4740584"/>
            <a:chOff x="0" y="0"/>
            <a:chExt cx="5617257" cy="6320779"/>
          </a:xfrm>
        </p:grpSpPr>
        <p:sp>
          <p:nvSpPr>
            <p:cNvPr id="4" name="AutoShape 4"/>
            <p:cNvSpPr/>
            <p:nvPr/>
          </p:nvSpPr>
          <p:spPr>
            <a:xfrm>
              <a:off x="128649" y="6308079"/>
              <a:ext cx="5488609" cy="0"/>
            </a:xfrm>
            <a:prstGeom prst="line">
              <a:avLst/>
            </a:prstGeom>
            <a:ln w="12700" cap="rnd">
              <a:solidFill>
                <a:srgbClr val="FFFFFF"/>
              </a:solidFill>
              <a:prstDash val="solid"/>
              <a:headEnd type="none" w="sm" len="sm"/>
              <a:tailEnd type="none" w="sm" len="sm"/>
            </a:ln>
          </p:spPr>
        </p:sp>
        <p:sp>
          <p:nvSpPr>
            <p:cNvPr id="5" name="AutoShape 5"/>
            <p:cNvSpPr/>
            <p:nvPr/>
          </p:nvSpPr>
          <p:spPr>
            <a:xfrm>
              <a:off x="0" y="0"/>
              <a:ext cx="5488609" cy="0"/>
            </a:xfrm>
            <a:prstGeom prst="line">
              <a:avLst/>
            </a:prstGeom>
            <a:ln w="12700" cap="rnd">
              <a:solidFill>
                <a:srgbClr val="FFFFFF"/>
              </a:solidFill>
              <a:prstDash val="solid"/>
              <a:headEnd type="none" w="sm" len="sm"/>
              <a:tailEnd type="none" w="sm" len="sm"/>
            </a:ln>
          </p:spPr>
        </p:sp>
      </p:grpSp>
      <p:sp>
        <p:nvSpPr>
          <p:cNvPr id="6" name="TextBox 6"/>
          <p:cNvSpPr txBox="1"/>
          <p:nvPr/>
        </p:nvSpPr>
        <p:spPr>
          <a:xfrm>
            <a:off x="3970543" y="3512615"/>
            <a:ext cx="4513812" cy="486728"/>
          </a:xfrm>
          <a:prstGeom prst="rect">
            <a:avLst/>
          </a:prstGeom>
        </p:spPr>
        <p:txBody>
          <a:bodyPr lIns="0" tIns="0" rIns="0" bIns="0" rtlCol="0" anchor="t">
            <a:spAutoFit/>
          </a:bodyPr>
          <a:lstStyle/>
          <a:p>
            <a:pPr algn="ctr">
              <a:lnSpc>
                <a:spcPts val="4087"/>
              </a:lnSpc>
            </a:pPr>
            <a:r>
              <a:rPr lang="en-US" sz="2724">
                <a:solidFill>
                  <a:srgbClr val="FFFFFF"/>
                </a:solidFill>
                <a:latin typeface="Montserrat"/>
                <a:ea typeface="Montserrat"/>
                <a:cs typeface="Montserrat"/>
                <a:sym typeface="Montserrat"/>
              </a:rPr>
              <a:t>Bối cảnh</a:t>
            </a:r>
          </a:p>
        </p:txBody>
      </p:sp>
      <p:grpSp>
        <p:nvGrpSpPr>
          <p:cNvPr id="7" name="Group 7"/>
          <p:cNvGrpSpPr/>
          <p:nvPr/>
        </p:nvGrpSpPr>
        <p:grpSpPr>
          <a:xfrm>
            <a:off x="1600200" y="3373558"/>
            <a:ext cx="1046557" cy="889712"/>
            <a:chOff x="0" y="0"/>
            <a:chExt cx="1395409" cy="1186283"/>
          </a:xfrm>
        </p:grpSpPr>
        <p:sp>
          <p:nvSpPr>
            <p:cNvPr id="8" name="AutoShape 8"/>
            <p:cNvSpPr/>
            <p:nvPr/>
          </p:nvSpPr>
          <p:spPr>
            <a:xfrm>
              <a:off x="0" y="0"/>
              <a:ext cx="1395409" cy="1186283"/>
            </a:xfrm>
            <a:prstGeom prst="rect">
              <a:avLst/>
            </a:prstGeom>
            <a:solidFill>
              <a:srgbClr val="8C52FF"/>
            </a:solidFill>
          </p:spPr>
        </p:sp>
        <p:sp>
          <p:nvSpPr>
            <p:cNvPr id="9" name="TextBox 9"/>
            <p:cNvSpPr txBox="1"/>
            <p:nvPr/>
          </p:nvSpPr>
          <p:spPr>
            <a:xfrm>
              <a:off x="117130" y="341893"/>
              <a:ext cx="1161149" cy="475615"/>
            </a:xfrm>
            <a:prstGeom prst="rect">
              <a:avLst/>
            </a:prstGeom>
          </p:spPr>
          <p:txBody>
            <a:bodyPr lIns="0" tIns="0" rIns="0" bIns="0" rtlCol="0" anchor="t">
              <a:spAutoFit/>
            </a:bodyPr>
            <a:lstStyle/>
            <a:p>
              <a:pPr marL="0" lvl="0" indent="0" algn="ctr">
                <a:lnSpc>
                  <a:spcPts val="2859"/>
                </a:lnSpc>
                <a:spcBef>
                  <a:spcPct val="0"/>
                </a:spcBef>
              </a:pPr>
              <a:r>
                <a:rPr lang="en-US" sz="2199" b="1" u="none">
                  <a:solidFill>
                    <a:srgbClr val="FFFFFF"/>
                  </a:solidFill>
                  <a:latin typeface="Fira Sans Bold"/>
                  <a:ea typeface="Fira Sans Bold"/>
                  <a:cs typeface="Fira Sans Bold"/>
                  <a:sym typeface="Fira Sans Bold"/>
                </a:rPr>
                <a:t>01</a:t>
              </a:r>
            </a:p>
          </p:txBody>
        </p:sp>
      </p:grpSp>
      <p:grpSp>
        <p:nvGrpSpPr>
          <p:cNvPr id="10" name="Group 10"/>
          <p:cNvGrpSpPr/>
          <p:nvPr/>
        </p:nvGrpSpPr>
        <p:grpSpPr>
          <a:xfrm>
            <a:off x="9558306" y="3373558"/>
            <a:ext cx="4212943" cy="4731059"/>
            <a:chOff x="0" y="0"/>
            <a:chExt cx="5617257" cy="6308079"/>
          </a:xfrm>
        </p:grpSpPr>
        <p:sp>
          <p:nvSpPr>
            <p:cNvPr id="11" name="AutoShape 11"/>
            <p:cNvSpPr/>
            <p:nvPr/>
          </p:nvSpPr>
          <p:spPr>
            <a:xfrm>
              <a:off x="0" y="0"/>
              <a:ext cx="5488609" cy="0"/>
            </a:xfrm>
            <a:prstGeom prst="line">
              <a:avLst/>
            </a:prstGeom>
            <a:ln w="12700" cap="rnd">
              <a:solidFill>
                <a:srgbClr val="FFFFFF"/>
              </a:solidFill>
              <a:prstDash val="solid"/>
              <a:headEnd type="none" w="sm" len="sm"/>
              <a:tailEnd type="none" w="sm" len="sm"/>
            </a:ln>
          </p:spPr>
        </p:sp>
        <p:sp>
          <p:nvSpPr>
            <p:cNvPr id="12" name="AutoShape 12"/>
            <p:cNvSpPr/>
            <p:nvPr/>
          </p:nvSpPr>
          <p:spPr>
            <a:xfrm>
              <a:off x="128649" y="6295379"/>
              <a:ext cx="5488609" cy="0"/>
            </a:xfrm>
            <a:prstGeom prst="line">
              <a:avLst/>
            </a:prstGeom>
            <a:ln w="12700" cap="rnd">
              <a:solidFill>
                <a:srgbClr val="FFFFFF"/>
              </a:solidFill>
              <a:prstDash val="solid"/>
              <a:headEnd type="none" w="sm" len="sm"/>
              <a:tailEnd type="none" w="sm" len="sm"/>
            </a:ln>
          </p:spPr>
        </p:sp>
      </p:grpSp>
      <p:sp>
        <p:nvSpPr>
          <p:cNvPr id="13" name="TextBox 13"/>
          <p:cNvSpPr txBox="1"/>
          <p:nvPr/>
        </p:nvSpPr>
        <p:spPr>
          <a:xfrm>
            <a:off x="10081585" y="3512615"/>
            <a:ext cx="4116457" cy="486728"/>
          </a:xfrm>
          <a:prstGeom prst="rect">
            <a:avLst/>
          </a:prstGeom>
        </p:spPr>
        <p:txBody>
          <a:bodyPr lIns="0" tIns="0" rIns="0" bIns="0" rtlCol="0" anchor="t">
            <a:spAutoFit/>
          </a:bodyPr>
          <a:lstStyle/>
          <a:p>
            <a:pPr marL="0" lvl="0" indent="0" algn="ctr">
              <a:lnSpc>
                <a:spcPts val="4087"/>
              </a:lnSpc>
            </a:pPr>
            <a:r>
              <a:rPr lang="en-US" sz="2724">
                <a:solidFill>
                  <a:srgbClr val="FFFFFF"/>
                </a:solidFill>
                <a:latin typeface="Montserrat"/>
                <a:ea typeface="Montserrat"/>
                <a:cs typeface="Montserrat"/>
                <a:sym typeface="Montserrat"/>
              </a:rPr>
              <a:t>Vấ</a:t>
            </a:r>
            <a:r>
              <a:rPr lang="en-US" sz="2724" u="none">
                <a:solidFill>
                  <a:srgbClr val="FFFFFF"/>
                </a:solidFill>
                <a:latin typeface="Montserrat"/>
                <a:ea typeface="Montserrat"/>
                <a:cs typeface="Montserrat"/>
                <a:sym typeface="Montserrat"/>
              </a:rPr>
              <a:t>n đề thực tế</a:t>
            </a:r>
          </a:p>
        </p:txBody>
      </p:sp>
      <p:sp>
        <p:nvSpPr>
          <p:cNvPr id="14" name="Freeform 14"/>
          <p:cNvSpPr/>
          <p:nvPr/>
        </p:nvSpPr>
        <p:spPr>
          <a:xfrm>
            <a:off x="14686240" y="6454060"/>
            <a:ext cx="3352080" cy="3832940"/>
          </a:xfrm>
          <a:custGeom>
            <a:avLst/>
            <a:gdLst/>
            <a:ahLst/>
            <a:cxnLst/>
            <a:rect l="l" t="t" r="r" b="b"/>
            <a:pathLst>
              <a:path w="3352080" h="3832940">
                <a:moveTo>
                  <a:pt x="0" y="0"/>
                </a:moveTo>
                <a:lnTo>
                  <a:pt x="3352080" y="0"/>
                </a:lnTo>
                <a:lnTo>
                  <a:pt x="3352080" y="3832940"/>
                </a:lnTo>
                <a:lnTo>
                  <a:pt x="0" y="3832940"/>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9558306" y="3383083"/>
            <a:ext cx="1046557" cy="889712"/>
            <a:chOff x="0" y="0"/>
            <a:chExt cx="1395409" cy="1186283"/>
          </a:xfrm>
        </p:grpSpPr>
        <p:sp>
          <p:nvSpPr>
            <p:cNvPr id="16" name="AutoShape 16"/>
            <p:cNvSpPr/>
            <p:nvPr/>
          </p:nvSpPr>
          <p:spPr>
            <a:xfrm>
              <a:off x="0" y="0"/>
              <a:ext cx="1395409" cy="1186283"/>
            </a:xfrm>
            <a:prstGeom prst="rect">
              <a:avLst/>
            </a:prstGeom>
            <a:solidFill>
              <a:srgbClr val="8C52FF"/>
            </a:solidFill>
          </p:spPr>
        </p:sp>
        <p:sp>
          <p:nvSpPr>
            <p:cNvPr id="17" name="TextBox 17"/>
            <p:cNvSpPr txBox="1"/>
            <p:nvPr/>
          </p:nvSpPr>
          <p:spPr>
            <a:xfrm>
              <a:off x="117130" y="341893"/>
              <a:ext cx="1161149" cy="475615"/>
            </a:xfrm>
            <a:prstGeom prst="rect">
              <a:avLst/>
            </a:prstGeom>
          </p:spPr>
          <p:txBody>
            <a:bodyPr lIns="0" tIns="0" rIns="0" bIns="0" rtlCol="0" anchor="t">
              <a:spAutoFit/>
            </a:bodyPr>
            <a:lstStyle/>
            <a:p>
              <a:pPr marL="0" lvl="0" indent="0" algn="ctr">
                <a:lnSpc>
                  <a:spcPts val="2859"/>
                </a:lnSpc>
                <a:spcBef>
                  <a:spcPct val="0"/>
                </a:spcBef>
              </a:pPr>
              <a:r>
                <a:rPr lang="en-US" sz="2199" b="1">
                  <a:solidFill>
                    <a:srgbClr val="FFFFFF"/>
                  </a:solidFill>
                  <a:latin typeface="Fira Sans Bold"/>
                  <a:ea typeface="Fira Sans Bold"/>
                  <a:cs typeface="Fira Sans Bold"/>
                  <a:sym typeface="Fira Sans Bold"/>
                </a:rPr>
                <a:t>02</a:t>
              </a:r>
            </a:p>
          </p:txBody>
        </p:sp>
      </p:grpSp>
      <p:sp>
        <p:nvSpPr>
          <p:cNvPr id="18" name="TextBox 18"/>
          <p:cNvSpPr txBox="1"/>
          <p:nvPr/>
        </p:nvSpPr>
        <p:spPr>
          <a:xfrm>
            <a:off x="3183415" y="554703"/>
            <a:ext cx="11921170" cy="1228725"/>
          </a:xfrm>
          <a:prstGeom prst="rect">
            <a:avLst/>
          </a:prstGeom>
        </p:spPr>
        <p:txBody>
          <a:bodyPr lIns="0" tIns="0" rIns="0" bIns="0" rtlCol="0" anchor="t">
            <a:spAutoFit/>
          </a:bodyPr>
          <a:lstStyle/>
          <a:p>
            <a:pPr algn="ctr">
              <a:lnSpc>
                <a:spcPts val="9600"/>
              </a:lnSpc>
            </a:pPr>
            <a:r>
              <a:rPr lang="en-US" sz="8000" b="1" spc="80">
                <a:solidFill>
                  <a:srgbClr val="FFFFFF"/>
                </a:solidFill>
                <a:latin typeface="Fira Sans Bold"/>
                <a:ea typeface="Fira Sans Bold"/>
                <a:cs typeface="Fira Sans Bold"/>
                <a:sym typeface="Fira Sans Bold"/>
              </a:rPr>
              <a:t>Bối cảnh &amp; Vấn đề</a:t>
            </a:r>
          </a:p>
        </p:txBody>
      </p:sp>
      <p:sp>
        <p:nvSpPr>
          <p:cNvPr id="19" name="TextBox 19"/>
          <p:cNvSpPr txBox="1"/>
          <p:nvPr/>
        </p:nvSpPr>
        <p:spPr>
          <a:xfrm>
            <a:off x="4120978" y="4438929"/>
            <a:ext cx="4513812" cy="1515428"/>
          </a:xfrm>
          <a:prstGeom prst="rect">
            <a:avLst/>
          </a:prstGeom>
        </p:spPr>
        <p:txBody>
          <a:bodyPr lIns="0" tIns="0" rIns="0" bIns="0" rtlCol="0" anchor="t">
            <a:spAutoFit/>
          </a:bodyPr>
          <a:lstStyle/>
          <a:p>
            <a:pPr marL="588327" lvl="1" indent="-294163" algn="l">
              <a:lnSpc>
                <a:spcPts val="4087"/>
              </a:lnSpc>
              <a:buFont typeface="Arial"/>
              <a:buChar char="•"/>
            </a:pPr>
            <a:r>
              <a:rPr lang="en-US" sz="2724">
                <a:solidFill>
                  <a:srgbClr val="FFFFFF"/>
                </a:solidFill>
                <a:latin typeface="Montserrat"/>
                <a:ea typeface="Montserrat"/>
                <a:cs typeface="Montserrat"/>
                <a:sym typeface="Montserrat"/>
              </a:rPr>
              <a:t>TMĐT bùng nổ, nhu cầu mua sắm thiết bị điện tử tăng cao</a:t>
            </a:r>
          </a:p>
        </p:txBody>
      </p:sp>
      <p:sp>
        <p:nvSpPr>
          <p:cNvPr id="20" name="TextBox 20"/>
          <p:cNvSpPr txBox="1"/>
          <p:nvPr/>
        </p:nvSpPr>
        <p:spPr>
          <a:xfrm>
            <a:off x="9558306" y="4387017"/>
            <a:ext cx="4513812" cy="3058478"/>
          </a:xfrm>
          <a:prstGeom prst="rect">
            <a:avLst/>
          </a:prstGeom>
        </p:spPr>
        <p:txBody>
          <a:bodyPr lIns="0" tIns="0" rIns="0" bIns="0" rtlCol="0" anchor="t">
            <a:spAutoFit/>
          </a:bodyPr>
          <a:lstStyle/>
          <a:p>
            <a:pPr marL="588327" lvl="1" indent="-294163" algn="l">
              <a:lnSpc>
                <a:spcPts val="4087"/>
              </a:lnSpc>
              <a:buFont typeface="Arial"/>
              <a:buChar char="•"/>
            </a:pPr>
            <a:r>
              <a:rPr lang="en-US" sz="2724">
                <a:solidFill>
                  <a:srgbClr val="FFFFFF"/>
                </a:solidFill>
                <a:latin typeface="Montserrat"/>
                <a:ea typeface="Montserrat"/>
                <a:cs typeface="Montserrat"/>
                <a:sym typeface="Montserrat"/>
              </a:rPr>
              <a:t>Khách hàng bị quá tải thông tin ("Choice Overload").</a:t>
            </a:r>
          </a:p>
          <a:p>
            <a:pPr marL="588327" lvl="1" indent="-294163" algn="l">
              <a:lnSpc>
                <a:spcPts val="4087"/>
              </a:lnSpc>
              <a:buFont typeface="Arial"/>
              <a:buChar char="•"/>
            </a:pPr>
            <a:r>
              <a:rPr lang="en-US" sz="2724">
                <a:solidFill>
                  <a:srgbClr val="FFFFFF"/>
                </a:solidFill>
                <a:latin typeface="Montserrat"/>
                <a:ea typeface="Montserrat"/>
                <a:cs typeface="Montserrat"/>
                <a:sym typeface="Montserrat"/>
              </a:rPr>
              <a:t>Hỗ trợ khách hàng thủ công tốn kém, không phục vụ 24/7.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749E"/>
        </a:solidFill>
        <a:effectLst/>
      </p:bgPr>
    </p:bg>
    <p:spTree>
      <p:nvGrpSpPr>
        <p:cNvPr id="1" name=""/>
        <p:cNvGrpSpPr/>
        <p:nvPr/>
      </p:nvGrpSpPr>
      <p:grpSpPr>
        <a:xfrm>
          <a:off x="0" y="0"/>
          <a:ext cx="0" cy="0"/>
          <a:chOff x="0" y="0"/>
          <a:chExt cx="0" cy="0"/>
        </a:xfrm>
      </p:grpSpPr>
      <p:sp>
        <p:nvSpPr>
          <p:cNvPr id="2" name="Freeform 2"/>
          <p:cNvSpPr/>
          <p:nvPr/>
        </p:nvSpPr>
        <p:spPr>
          <a:xfrm>
            <a:off x="13988396" y="5998079"/>
            <a:ext cx="4047467" cy="4114800"/>
          </a:xfrm>
          <a:custGeom>
            <a:avLst/>
            <a:gdLst/>
            <a:ahLst/>
            <a:cxnLst/>
            <a:rect l="l" t="t" r="r" b="b"/>
            <a:pathLst>
              <a:path w="4047467" h="4114800">
                <a:moveTo>
                  <a:pt x="0" y="0"/>
                </a:moveTo>
                <a:lnTo>
                  <a:pt x="4047467" y="0"/>
                </a:lnTo>
                <a:lnTo>
                  <a:pt x="4047467" y="4114800"/>
                </a:lnTo>
                <a:lnTo>
                  <a:pt x="0" y="4114800"/>
                </a:lnTo>
                <a:lnTo>
                  <a:pt x="0" y="0"/>
                </a:lnTo>
                <a:close/>
              </a:path>
            </a:pathLst>
          </a:custGeom>
          <a:blipFill>
            <a:blip r:embed="rId2">
              <a:alphaModFix amt="65999"/>
              <a:extLst>
                <a:ext uri="{96DAC541-7B7A-43D3-8B79-37D633B846F1}">
                  <asvg:svgBlip xmlns:asvg="http://schemas.microsoft.com/office/drawing/2016/SVG/main" r:embed="rId3"/>
                </a:ext>
              </a:extLst>
            </a:blip>
            <a:stretch>
              <a:fillRect/>
            </a:stretch>
          </a:blipFill>
        </p:spPr>
      </p:sp>
      <p:sp>
        <p:nvSpPr>
          <p:cNvPr id="3" name="Freeform 3"/>
          <p:cNvSpPr/>
          <p:nvPr/>
        </p:nvSpPr>
        <p:spPr>
          <a:xfrm>
            <a:off x="4079568" y="2019301"/>
            <a:ext cx="11008032" cy="11050004"/>
          </a:xfrm>
          <a:custGeom>
            <a:avLst/>
            <a:gdLst/>
            <a:ahLst/>
            <a:cxnLst/>
            <a:rect l="l" t="t" r="r" b="b"/>
            <a:pathLst>
              <a:path w="10625936" h="10822713">
                <a:moveTo>
                  <a:pt x="0" y="0"/>
                </a:moveTo>
                <a:lnTo>
                  <a:pt x="10625936" y="0"/>
                </a:lnTo>
                <a:lnTo>
                  <a:pt x="10625936" y="10822713"/>
                </a:lnTo>
                <a:lnTo>
                  <a:pt x="0" y="10822713"/>
                </a:lnTo>
                <a:lnTo>
                  <a:pt x="0" y="0"/>
                </a:lnTo>
                <a:close/>
              </a:path>
            </a:pathLst>
          </a:custGeom>
          <a:blipFill>
            <a:blip r:embed="rId4">
              <a:alphaModFix amt="81000"/>
              <a:extLst>
                <a:ext uri="{96DAC541-7B7A-43D3-8B79-37D633B846F1}">
                  <asvg:svgBlip xmlns:asvg="http://schemas.microsoft.com/office/drawing/2016/SVG/main" r:embed="rId5"/>
                </a:ext>
              </a:extLst>
            </a:blip>
            <a:stretch>
              <a:fillRect/>
            </a:stretch>
          </a:blipFill>
        </p:spPr>
      </p:sp>
      <p:sp>
        <p:nvSpPr>
          <p:cNvPr id="4" name="Freeform 4"/>
          <p:cNvSpPr/>
          <p:nvPr/>
        </p:nvSpPr>
        <p:spPr>
          <a:xfrm rot="1939434">
            <a:off x="514747" y="468785"/>
            <a:ext cx="4247535" cy="4114800"/>
          </a:xfrm>
          <a:custGeom>
            <a:avLst/>
            <a:gdLst/>
            <a:ahLst/>
            <a:cxnLst/>
            <a:rect l="l" t="t" r="r" b="b"/>
            <a:pathLst>
              <a:path w="4247535" h="4114800">
                <a:moveTo>
                  <a:pt x="0" y="0"/>
                </a:moveTo>
                <a:lnTo>
                  <a:pt x="4247535" y="0"/>
                </a:lnTo>
                <a:lnTo>
                  <a:pt x="424753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431951" y="409575"/>
            <a:ext cx="11921170" cy="1228725"/>
          </a:xfrm>
          <a:prstGeom prst="rect">
            <a:avLst/>
          </a:prstGeom>
        </p:spPr>
        <p:txBody>
          <a:bodyPr lIns="0" tIns="0" rIns="0" bIns="0" rtlCol="0" anchor="t">
            <a:spAutoFit/>
          </a:bodyPr>
          <a:lstStyle/>
          <a:p>
            <a:pPr algn="ctr">
              <a:lnSpc>
                <a:spcPts val="9600"/>
              </a:lnSpc>
            </a:pPr>
            <a:r>
              <a:rPr lang="en-US" sz="8000" b="1" spc="80">
                <a:solidFill>
                  <a:srgbClr val="FFFFFF"/>
                </a:solidFill>
                <a:latin typeface="Fira Sans Bold"/>
                <a:ea typeface="Fira Sans Bold"/>
                <a:cs typeface="Fira Sans Bold"/>
                <a:sym typeface="Fira Sans Bold"/>
              </a:rPr>
              <a:t>Giải pháp đề xuất</a:t>
            </a:r>
          </a:p>
        </p:txBody>
      </p:sp>
      <p:sp>
        <p:nvSpPr>
          <p:cNvPr id="6" name="TextBox 6"/>
          <p:cNvSpPr txBox="1"/>
          <p:nvPr/>
        </p:nvSpPr>
        <p:spPr>
          <a:xfrm>
            <a:off x="5848582" y="3217631"/>
            <a:ext cx="8613676" cy="580390"/>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Noto Sans Bold"/>
                <a:ea typeface="Noto Sans Bold"/>
                <a:cs typeface="Noto Sans Bold"/>
                <a:sym typeface="Noto Sans Bold"/>
              </a:rPr>
              <a:t>E-commerce Core (Mua </a:t>
            </a:r>
            <a:r>
              <a:rPr lang="en-US" sz="3399" b="1" dirty="0" err="1">
                <a:solidFill>
                  <a:srgbClr val="000000"/>
                </a:solidFill>
                <a:latin typeface="Noto Sans Bold"/>
                <a:ea typeface="Noto Sans Bold"/>
                <a:cs typeface="Noto Sans Bold"/>
                <a:sym typeface="Noto Sans Bold"/>
              </a:rPr>
              <a:t>sắm</a:t>
            </a:r>
            <a:r>
              <a:rPr lang="en-US" sz="3399" b="1" dirty="0">
                <a:solidFill>
                  <a:srgbClr val="000000"/>
                </a:solidFill>
                <a:latin typeface="Noto Sans Bold"/>
                <a:ea typeface="Noto Sans Bold"/>
                <a:cs typeface="Noto Sans Bold"/>
                <a:sym typeface="Noto Sans Bold"/>
              </a:rPr>
              <a:t> </a:t>
            </a:r>
            <a:r>
              <a:rPr lang="en-US" sz="3399" b="1" dirty="0" err="1">
                <a:solidFill>
                  <a:srgbClr val="000000"/>
                </a:solidFill>
                <a:latin typeface="Noto Sans Bold"/>
                <a:ea typeface="Noto Sans Bold"/>
                <a:cs typeface="Noto Sans Bold"/>
                <a:sym typeface="Noto Sans Bold"/>
              </a:rPr>
              <a:t>chuẩn</a:t>
            </a:r>
            <a:r>
              <a:rPr lang="en-US" sz="3399" b="1" dirty="0">
                <a:solidFill>
                  <a:srgbClr val="000000"/>
                </a:solidFill>
                <a:latin typeface="Noto Sans Bold"/>
                <a:ea typeface="Noto Sans Bold"/>
                <a:cs typeface="Noto Sans Bold"/>
                <a:sym typeface="Noto Sans Bold"/>
              </a:rPr>
              <a:t>).</a:t>
            </a:r>
          </a:p>
        </p:txBody>
      </p:sp>
      <p:sp>
        <p:nvSpPr>
          <p:cNvPr id="7" name="TextBox 7"/>
          <p:cNvSpPr txBox="1"/>
          <p:nvPr/>
        </p:nvSpPr>
        <p:spPr>
          <a:xfrm>
            <a:off x="5848582" y="4769061"/>
            <a:ext cx="9391418" cy="574196"/>
          </a:xfrm>
          <a:prstGeom prst="rect">
            <a:avLst/>
          </a:prstGeom>
        </p:spPr>
        <p:txBody>
          <a:bodyPr wrap="square" lIns="0" tIns="0" rIns="0" bIns="0" rtlCol="0" anchor="t">
            <a:spAutoFit/>
          </a:bodyPr>
          <a:lstStyle/>
          <a:p>
            <a:pPr algn="ctr">
              <a:lnSpc>
                <a:spcPts val="4759"/>
              </a:lnSpc>
            </a:pPr>
            <a:r>
              <a:rPr lang="en-US" sz="3399" b="1" dirty="0">
                <a:solidFill>
                  <a:srgbClr val="000000"/>
                </a:solidFill>
                <a:latin typeface="Noto Sans Bold"/>
                <a:ea typeface="Noto Sans Bold"/>
                <a:cs typeface="Noto Sans Bold"/>
                <a:sym typeface="Noto Sans Bold"/>
              </a:rPr>
              <a:t>Recommendation Engine (</a:t>
            </a:r>
            <a:r>
              <a:rPr lang="en-US" sz="3399" b="1" dirty="0" err="1">
                <a:solidFill>
                  <a:srgbClr val="000000"/>
                </a:solidFill>
                <a:latin typeface="Noto Sans Bold"/>
                <a:ea typeface="Noto Sans Bold"/>
                <a:cs typeface="Noto Sans Bold"/>
                <a:sym typeface="Noto Sans Bold"/>
              </a:rPr>
              <a:t>Cá</a:t>
            </a:r>
            <a:r>
              <a:rPr lang="en-US" sz="3399" b="1" dirty="0">
                <a:solidFill>
                  <a:srgbClr val="000000"/>
                </a:solidFill>
                <a:latin typeface="Noto Sans Bold"/>
                <a:ea typeface="Noto Sans Bold"/>
                <a:cs typeface="Noto Sans Bold"/>
                <a:sym typeface="Noto Sans Bold"/>
              </a:rPr>
              <a:t> </a:t>
            </a:r>
            <a:r>
              <a:rPr lang="en-US" sz="3399" b="1" dirty="0" err="1">
                <a:solidFill>
                  <a:srgbClr val="000000"/>
                </a:solidFill>
                <a:latin typeface="Noto Sans Bold"/>
                <a:ea typeface="Noto Sans Bold"/>
                <a:cs typeface="Noto Sans Bold"/>
                <a:sym typeface="Noto Sans Bold"/>
              </a:rPr>
              <a:t>nhân</a:t>
            </a:r>
            <a:r>
              <a:rPr lang="en-US" sz="3399" b="1" dirty="0">
                <a:solidFill>
                  <a:srgbClr val="000000"/>
                </a:solidFill>
                <a:latin typeface="Noto Sans Bold"/>
                <a:ea typeface="Noto Sans Bold"/>
                <a:cs typeface="Noto Sans Bold"/>
                <a:sym typeface="Noto Sans Bold"/>
              </a:rPr>
              <a:t> </a:t>
            </a:r>
            <a:r>
              <a:rPr lang="en-US" sz="3399" b="1" dirty="0" err="1">
                <a:solidFill>
                  <a:srgbClr val="000000"/>
                </a:solidFill>
                <a:latin typeface="Noto Sans Bold"/>
                <a:ea typeface="Noto Sans Bold"/>
                <a:cs typeface="Noto Sans Bold"/>
                <a:sym typeface="Noto Sans Bold"/>
              </a:rPr>
              <a:t>hóa</a:t>
            </a:r>
            <a:r>
              <a:rPr lang="en-US" sz="3399" b="1" dirty="0">
                <a:solidFill>
                  <a:srgbClr val="000000"/>
                </a:solidFill>
                <a:latin typeface="Noto Sans Bold"/>
                <a:ea typeface="Noto Sans Bold"/>
                <a:cs typeface="Noto Sans Bold"/>
                <a:sym typeface="Noto Sans Bold"/>
              </a:rPr>
              <a:t>).</a:t>
            </a:r>
          </a:p>
        </p:txBody>
      </p:sp>
      <p:sp>
        <p:nvSpPr>
          <p:cNvPr id="8" name="TextBox 8"/>
          <p:cNvSpPr txBox="1"/>
          <p:nvPr/>
        </p:nvSpPr>
        <p:spPr>
          <a:xfrm>
            <a:off x="5848582" y="6551458"/>
            <a:ext cx="8613676" cy="580390"/>
          </a:xfrm>
          <a:prstGeom prst="rect">
            <a:avLst/>
          </a:prstGeom>
        </p:spPr>
        <p:txBody>
          <a:bodyPr lIns="0" tIns="0" rIns="0" bIns="0" rtlCol="0" anchor="t">
            <a:spAutoFit/>
          </a:bodyPr>
          <a:lstStyle/>
          <a:p>
            <a:pPr algn="l">
              <a:lnSpc>
                <a:spcPts val="4759"/>
              </a:lnSpc>
            </a:pPr>
            <a:r>
              <a:rPr lang="en-US" sz="3399" b="1" dirty="0">
                <a:solidFill>
                  <a:srgbClr val="000000"/>
                </a:solidFill>
                <a:latin typeface="Noto Sans Bold"/>
                <a:ea typeface="Noto Sans Bold"/>
                <a:cs typeface="Noto Sans Bold"/>
                <a:sym typeface="Noto Sans Bold"/>
              </a:rPr>
              <a:t>Hybrid Chatbot (</a:t>
            </a:r>
            <a:r>
              <a:rPr lang="en-US" sz="3399" b="1" dirty="0" err="1">
                <a:solidFill>
                  <a:srgbClr val="000000"/>
                </a:solidFill>
                <a:latin typeface="Noto Sans Bold"/>
                <a:ea typeface="Noto Sans Bold"/>
                <a:cs typeface="Noto Sans Bold"/>
                <a:sym typeface="Noto Sans Bold"/>
              </a:rPr>
              <a:t>Tư</a:t>
            </a:r>
            <a:r>
              <a:rPr lang="en-US" sz="3399" b="1" dirty="0">
                <a:solidFill>
                  <a:srgbClr val="000000"/>
                </a:solidFill>
                <a:latin typeface="Noto Sans Bold"/>
                <a:ea typeface="Noto Sans Bold"/>
                <a:cs typeface="Noto Sans Bold"/>
                <a:sym typeface="Noto Sans Bold"/>
              </a:rPr>
              <a:t> </a:t>
            </a:r>
            <a:r>
              <a:rPr lang="en-US" sz="3399" b="1" dirty="0" err="1">
                <a:solidFill>
                  <a:srgbClr val="000000"/>
                </a:solidFill>
                <a:latin typeface="Noto Sans Bold"/>
                <a:ea typeface="Noto Sans Bold"/>
                <a:cs typeface="Noto Sans Bold"/>
                <a:sym typeface="Noto Sans Bold"/>
              </a:rPr>
              <a:t>vấn</a:t>
            </a:r>
            <a:r>
              <a:rPr lang="en-US" sz="3399" b="1" dirty="0">
                <a:solidFill>
                  <a:srgbClr val="000000"/>
                </a:solidFill>
                <a:latin typeface="Noto Sans Bold"/>
                <a:ea typeface="Noto Sans Bold"/>
                <a:cs typeface="Noto Sans Bold"/>
                <a:sym typeface="Noto Sans Bold"/>
              </a:rPr>
              <a:t> </a:t>
            </a:r>
            <a:r>
              <a:rPr lang="en-US" sz="3399" b="1" dirty="0" err="1">
                <a:solidFill>
                  <a:srgbClr val="000000"/>
                </a:solidFill>
                <a:latin typeface="Noto Sans Bold"/>
                <a:ea typeface="Noto Sans Bold"/>
                <a:cs typeface="Noto Sans Bold"/>
                <a:sym typeface="Noto Sans Bold"/>
              </a:rPr>
              <a:t>tự</a:t>
            </a:r>
            <a:r>
              <a:rPr lang="en-US" sz="3399" b="1" dirty="0">
                <a:solidFill>
                  <a:srgbClr val="000000"/>
                </a:solidFill>
                <a:latin typeface="Noto Sans Bold"/>
                <a:ea typeface="Noto Sans Bold"/>
                <a:cs typeface="Noto Sans Bold"/>
                <a:sym typeface="Noto Sans Bold"/>
              </a:rPr>
              <a:t> </a:t>
            </a:r>
            <a:r>
              <a:rPr lang="en-US" sz="3399" b="1" dirty="0" err="1">
                <a:solidFill>
                  <a:srgbClr val="000000"/>
                </a:solidFill>
                <a:latin typeface="Noto Sans Bold"/>
                <a:ea typeface="Noto Sans Bold"/>
                <a:cs typeface="Noto Sans Bold"/>
                <a:sym typeface="Noto Sans Bold"/>
              </a:rPr>
              <a:t>động</a:t>
            </a:r>
            <a:r>
              <a:rPr lang="en-US" sz="3399" b="1" dirty="0">
                <a:solidFill>
                  <a:srgbClr val="000000"/>
                </a:solidFill>
                <a:latin typeface="Noto Sans Bold"/>
                <a:ea typeface="Noto Sans Bold"/>
                <a:cs typeface="Noto Sans Bold"/>
                <a:sym typeface="Noto Sans Bold"/>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grpSp>
        <p:nvGrpSpPr>
          <p:cNvPr id="3" name="Group 3"/>
          <p:cNvGrpSpPr/>
          <p:nvPr/>
        </p:nvGrpSpPr>
        <p:grpSpPr>
          <a:xfrm>
            <a:off x="7010730" y="726177"/>
            <a:ext cx="11124450" cy="5821776"/>
            <a:chOff x="0" y="0"/>
            <a:chExt cx="14832600" cy="7762368"/>
          </a:xfrm>
        </p:grpSpPr>
        <p:sp>
          <p:nvSpPr>
            <p:cNvPr id="4" name="TextBox 4"/>
            <p:cNvSpPr txBox="1"/>
            <p:nvPr/>
          </p:nvSpPr>
          <p:spPr>
            <a:xfrm>
              <a:off x="2446133" y="-9525"/>
              <a:ext cx="10663889" cy="2898859"/>
            </a:xfrm>
            <a:prstGeom prst="rect">
              <a:avLst/>
            </a:prstGeom>
          </p:spPr>
          <p:txBody>
            <a:bodyPr lIns="0" tIns="0" rIns="0" bIns="0" rtlCol="0" anchor="t">
              <a:spAutoFit/>
            </a:bodyPr>
            <a:lstStyle/>
            <a:p>
              <a:pPr algn="l">
                <a:lnSpc>
                  <a:spcPts val="8591"/>
                </a:lnSpc>
              </a:pPr>
              <a:r>
                <a:rPr lang="en-US" sz="7159" b="1" spc="71">
                  <a:solidFill>
                    <a:srgbClr val="FFFFFF"/>
                  </a:solidFill>
                  <a:latin typeface="Fira Sans Bold"/>
                  <a:ea typeface="Fira Sans Bold"/>
                  <a:cs typeface="Fira Sans Bold"/>
                  <a:sym typeface="Fira Sans Bold"/>
                </a:rPr>
                <a:t>Công nghệ sử dụng (Tech Stack)</a:t>
              </a:r>
            </a:p>
          </p:txBody>
        </p:sp>
        <p:sp>
          <p:nvSpPr>
            <p:cNvPr id="5" name="TextBox 5"/>
            <p:cNvSpPr txBox="1"/>
            <p:nvPr/>
          </p:nvSpPr>
          <p:spPr>
            <a:xfrm>
              <a:off x="0" y="7138017"/>
              <a:ext cx="14832600" cy="624351"/>
            </a:xfrm>
            <a:prstGeom prst="rect">
              <a:avLst/>
            </a:prstGeom>
          </p:spPr>
          <p:txBody>
            <a:bodyPr lIns="0" tIns="0" rIns="0" bIns="0" rtlCol="0" anchor="t">
              <a:spAutoFit/>
            </a:bodyPr>
            <a:lstStyle/>
            <a:p>
              <a:pPr marL="0" lvl="0" indent="0" algn="l">
                <a:lnSpc>
                  <a:spcPts val="4096"/>
                </a:lnSpc>
              </a:pPr>
              <a:endParaRPr/>
            </a:p>
          </p:txBody>
        </p:sp>
      </p:grpSp>
      <p:sp>
        <p:nvSpPr>
          <p:cNvPr id="6" name="Freeform 6"/>
          <p:cNvSpPr/>
          <p:nvPr/>
        </p:nvSpPr>
        <p:spPr>
          <a:xfrm>
            <a:off x="960954" y="726177"/>
            <a:ext cx="3633977" cy="1990892"/>
          </a:xfrm>
          <a:custGeom>
            <a:avLst/>
            <a:gdLst/>
            <a:ahLst/>
            <a:cxnLst/>
            <a:rect l="l" t="t" r="r" b="b"/>
            <a:pathLst>
              <a:path w="3633977" h="1990892">
                <a:moveTo>
                  <a:pt x="0" y="0"/>
                </a:moveTo>
                <a:lnTo>
                  <a:pt x="3633978" y="0"/>
                </a:lnTo>
                <a:lnTo>
                  <a:pt x="3633978" y="1990891"/>
                </a:lnTo>
                <a:lnTo>
                  <a:pt x="0" y="1990891"/>
                </a:lnTo>
                <a:lnTo>
                  <a:pt x="0" y="0"/>
                </a:lnTo>
                <a:close/>
              </a:path>
            </a:pathLst>
          </a:custGeom>
          <a:blipFill>
            <a:blip r:embed="rId3"/>
            <a:stretch>
              <a:fillRect/>
            </a:stretch>
          </a:blipFill>
        </p:spPr>
      </p:sp>
      <p:sp>
        <p:nvSpPr>
          <p:cNvPr id="7" name="Freeform 7"/>
          <p:cNvSpPr/>
          <p:nvPr/>
        </p:nvSpPr>
        <p:spPr>
          <a:xfrm>
            <a:off x="960954" y="5754358"/>
            <a:ext cx="3882394" cy="1728068"/>
          </a:xfrm>
          <a:custGeom>
            <a:avLst/>
            <a:gdLst/>
            <a:ahLst/>
            <a:cxnLst/>
            <a:rect l="l" t="t" r="r" b="b"/>
            <a:pathLst>
              <a:path w="3882394" h="1728068">
                <a:moveTo>
                  <a:pt x="0" y="0"/>
                </a:moveTo>
                <a:lnTo>
                  <a:pt x="3882394" y="0"/>
                </a:lnTo>
                <a:lnTo>
                  <a:pt x="3882394" y="1728068"/>
                </a:lnTo>
                <a:lnTo>
                  <a:pt x="0" y="1728068"/>
                </a:lnTo>
                <a:lnTo>
                  <a:pt x="0" y="0"/>
                </a:lnTo>
                <a:close/>
              </a:path>
            </a:pathLst>
          </a:custGeom>
          <a:blipFill>
            <a:blip r:embed="rId4"/>
            <a:stretch>
              <a:fillRect/>
            </a:stretch>
          </a:blipFill>
        </p:spPr>
      </p:sp>
      <p:sp>
        <p:nvSpPr>
          <p:cNvPr id="8" name="Freeform 8"/>
          <p:cNvSpPr/>
          <p:nvPr/>
        </p:nvSpPr>
        <p:spPr>
          <a:xfrm>
            <a:off x="960954" y="7980146"/>
            <a:ext cx="3710848" cy="2078075"/>
          </a:xfrm>
          <a:custGeom>
            <a:avLst/>
            <a:gdLst/>
            <a:ahLst/>
            <a:cxnLst/>
            <a:rect l="l" t="t" r="r" b="b"/>
            <a:pathLst>
              <a:path w="3710848" h="2078075">
                <a:moveTo>
                  <a:pt x="0" y="0"/>
                </a:moveTo>
                <a:lnTo>
                  <a:pt x="3710848" y="0"/>
                </a:lnTo>
                <a:lnTo>
                  <a:pt x="3710848" y="2078075"/>
                </a:lnTo>
                <a:lnTo>
                  <a:pt x="0" y="2078075"/>
                </a:lnTo>
                <a:lnTo>
                  <a:pt x="0" y="0"/>
                </a:lnTo>
                <a:close/>
              </a:path>
            </a:pathLst>
          </a:custGeom>
          <a:blipFill>
            <a:blip r:embed="rId5"/>
            <a:stretch>
              <a:fillRect/>
            </a:stretch>
          </a:blipFill>
        </p:spPr>
      </p:sp>
      <p:sp>
        <p:nvSpPr>
          <p:cNvPr id="9" name="Freeform 9"/>
          <p:cNvSpPr/>
          <p:nvPr/>
        </p:nvSpPr>
        <p:spPr>
          <a:xfrm>
            <a:off x="960954" y="3212368"/>
            <a:ext cx="4224576" cy="2046689"/>
          </a:xfrm>
          <a:custGeom>
            <a:avLst/>
            <a:gdLst/>
            <a:ahLst/>
            <a:cxnLst/>
            <a:rect l="l" t="t" r="r" b="b"/>
            <a:pathLst>
              <a:path w="4224576" h="2046689">
                <a:moveTo>
                  <a:pt x="0" y="0"/>
                </a:moveTo>
                <a:lnTo>
                  <a:pt x="4224577" y="0"/>
                </a:lnTo>
                <a:lnTo>
                  <a:pt x="4224577" y="2046690"/>
                </a:lnTo>
                <a:lnTo>
                  <a:pt x="0" y="2046690"/>
                </a:lnTo>
                <a:lnTo>
                  <a:pt x="0" y="0"/>
                </a:lnTo>
                <a:close/>
              </a:path>
            </a:pathLst>
          </a:custGeom>
          <a:blipFill>
            <a:blip r:embed="rId6"/>
            <a:stretch>
              <a:fillRect/>
            </a:stretch>
          </a:blipFill>
        </p:spPr>
      </p:sp>
      <p:sp>
        <p:nvSpPr>
          <p:cNvPr id="10" name="TextBox 10"/>
          <p:cNvSpPr txBox="1"/>
          <p:nvPr/>
        </p:nvSpPr>
        <p:spPr>
          <a:xfrm>
            <a:off x="5536105" y="3576161"/>
            <a:ext cx="12599074" cy="3831908"/>
          </a:xfrm>
          <a:prstGeom prst="rect">
            <a:avLst/>
          </a:prstGeom>
        </p:spPr>
        <p:txBody>
          <a:bodyPr lIns="0" tIns="0" rIns="0" bIns="0" rtlCol="0" anchor="t">
            <a:spAutoFit/>
          </a:bodyPr>
          <a:lstStyle/>
          <a:p>
            <a:pPr marL="631506" lvl="1" indent="-315753" algn="l">
              <a:lnSpc>
                <a:spcPts val="4387"/>
              </a:lnSpc>
              <a:buFont typeface="Arial"/>
              <a:buChar char="•"/>
            </a:pPr>
            <a:r>
              <a:rPr lang="en-US" sz="2924">
                <a:solidFill>
                  <a:srgbClr val="FFFFFF"/>
                </a:solidFill>
                <a:latin typeface="Montserrat"/>
                <a:ea typeface="Montserrat"/>
                <a:cs typeface="Montserrat"/>
                <a:sym typeface="Montserrat"/>
              </a:rPr>
              <a:t>Backend: Java, Spring Boot (Spring MVC, Spring Security, Spring Data JPA).</a:t>
            </a:r>
          </a:p>
          <a:p>
            <a:pPr marL="631506" lvl="1" indent="-315753" algn="l">
              <a:lnSpc>
                <a:spcPts val="4387"/>
              </a:lnSpc>
              <a:buFont typeface="Arial"/>
              <a:buChar char="•"/>
            </a:pPr>
            <a:r>
              <a:rPr lang="en-US" sz="2924">
                <a:solidFill>
                  <a:srgbClr val="FFFFFF"/>
                </a:solidFill>
                <a:latin typeface="Montserrat"/>
                <a:ea typeface="Montserrat"/>
                <a:cs typeface="Montserrat"/>
                <a:sym typeface="Montserrat"/>
              </a:rPr>
              <a:t>Frontend: HTML5, CSS3, JavaScript, Thymeleaf, Bootstrap 5.</a:t>
            </a:r>
          </a:p>
          <a:p>
            <a:pPr marL="631506" lvl="1" indent="-315753" algn="l">
              <a:lnSpc>
                <a:spcPts val="4387"/>
              </a:lnSpc>
              <a:buFont typeface="Arial"/>
              <a:buChar char="•"/>
            </a:pPr>
            <a:r>
              <a:rPr lang="en-US" sz="2924">
                <a:solidFill>
                  <a:srgbClr val="FFFFFF"/>
                </a:solidFill>
                <a:latin typeface="Montserrat"/>
                <a:ea typeface="Montserrat"/>
                <a:cs typeface="Montserrat"/>
                <a:sym typeface="Montserrat"/>
              </a:rPr>
              <a:t>Database: MySQL (Lưu trữ chính).</a:t>
            </a:r>
          </a:p>
          <a:p>
            <a:pPr marL="631506" lvl="1" indent="-315753" algn="l">
              <a:lnSpc>
                <a:spcPts val="4387"/>
              </a:lnSpc>
              <a:buFont typeface="Arial"/>
              <a:buChar char="•"/>
            </a:pPr>
            <a:r>
              <a:rPr lang="en-US" sz="2924">
                <a:solidFill>
                  <a:srgbClr val="FFFFFF"/>
                </a:solidFill>
                <a:latin typeface="Montserrat"/>
                <a:ea typeface="Montserrat"/>
                <a:cs typeface="Montserrat"/>
                <a:sym typeface="Montserrat"/>
              </a:rPr>
              <a:t>Caching &amp; Performance: Redis (Lưu đệm sản phẩm, session).</a:t>
            </a:r>
          </a:p>
          <a:p>
            <a:pPr marL="631506" lvl="1" indent="-315753" algn="l">
              <a:lnSpc>
                <a:spcPts val="4387"/>
              </a:lnSpc>
              <a:buFont typeface="Arial"/>
              <a:buChar char="•"/>
            </a:pPr>
            <a:r>
              <a:rPr lang="en-US" sz="2924">
                <a:solidFill>
                  <a:srgbClr val="FFFFFF"/>
                </a:solidFill>
                <a:latin typeface="Montserrat"/>
                <a:ea typeface="Montserrat"/>
                <a:cs typeface="Montserrat"/>
                <a:sym typeface="Montserrat"/>
              </a:rPr>
              <a:t>AI &amp; Chatbot: Python, Rasa Framework (NLP).</a:t>
            </a:r>
          </a:p>
          <a:p>
            <a:pPr marL="631506" lvl="1" indent="-315753" algn="l">
              <a:lnSpc>
                <a:spcPts val="4387"/>
              </a:lnSpc>
              <a:buFont typeface="Arial"/>
              <a:buChar char="•"/>
            </a:pPr>
            <a:r>
              <a:rPr lang="en-US" sz="2924">
                <a:solidFill>
                  <a:srgbClr val="FFFFFF"/>
                </a:solidFill>
                <a:latin typeface="Montserrat"/>
                <a:ea typeface="Montserrat"/>
                <a:cs typeface="Montserrat"/>
                <a:sym typeface="Montserrat"/>
              </a:rPr>
              <a:t>Thanh toán: Tích hợp cổng VNPAY.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1E27">
                <a:alpha val="100000"/>
              </a:srgbClr>
            </a:gs>
            <a:gs pos="100000">
              <a:srgbClr val="48F0E7">
                <a:alpha val="100000"/>
              </a:srgbClr>
            </a:gs>
          </a:gsLst>
          <a:lin ang="18900000"/>
        </a:gradFill>
        <a:effectLst/>
      </p:bgPr>
    </p:bg>
    <p:spTree>
      <p:nvGrpSpPr>
        <p:cNvPr id="1" name=""/>
        <p:cNvGrpSpPr/>
        <p:nvPr/>
      </p:nvGrpSpPr>
      <p:grpSpPr>
        <a:xfrm>
          <a:off x="0" y="0"/>
          <a:ext cx="0" cy="0"/>
          <a:chOff x="0" y="0"/>
          <a:chExt cx="0" cy="0"/>
        </a:xfrm>
      </p:grpSpPr>
      <p:sp>
        <p:nvSpPr>
          <p:cNvPr id="2" name="Freeform 2"/>
          <p:cNvSpPr/>
          <p:nvPr/>
        </p:nvSpPr>
        <p:spPr>
          <a:xfrm rot="5400000">
            <a:off x="12112585" y="3664491"/>
            <a:ext cx="1262491" cy="366122"/>
          </a:xfrm>
          <a:custGeom>
            <a:avLst/>
            <a:gdLst/>
            <a:ahLst/>
            <a:cxnLst/>
            <a:rect l="l" t="t" r="r" b="b"/>
            <a:pathLst>
              <a:path w="1262491" h="366122">
                <a:moveTo>
                  <a:pt x="0" y="0"/>
                </a:moveTo>
                <a:lnTo>
                  <a:pt x="1262491" y="0"/>
                </a:lnTo>
                <a:lnTo>
                  <a:pt x="1262491" y="366122"/>
                </a:lnTo>
                <a:lnTo>
                  <a:pt x="0" y="3661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761008" y="1588176"/>
            <a:ext cx="6331766" cy="2061947"/>
          </a:xfrm>
          <a:custGeom>
            <a:avLst/>
            <a:gdLst/>
            <a:ahLst/>
            <a:cxnLst/>
            <a:rect l="l" t="t" r="r" b="b"/>
            <a:pathLst>
              <a:path w="6331766" h="2061947">
                <a:moveTo>
                  <a:pt x="0" y="0"/>
                </a:moveTo>
                <a:lnTo>
                  <a:pt x="6331767" y="0"/>
                </a:lnTo>
                <a:lnTo>
                  <a:pt x="6331767" y="2061947"/>
                </a:lnTo>
                <a:lnTo>
                  <a:pt x="0" y="2061947"/>
                </a:lnTo>
                <a:lnTo>
                  <a:pt x="0" y="0"/>
                </a:lnTo>
                <a:close/>
              </a:path>
            </a:pathLst>
          </a:custGeom>
          <a:blipFill>
            <a:blip r:embed="rId4"/>
            <a:stretch>
              <a:fillRect t="-131091" b="-87573"/>
            </a:stretch>
          </a:blipFill>
        </p:spPr>
      </p:sp>
      <p:sp>
        <p:nvSpPr>
          <p:cNvPr id="4" name="Freeform 4"/>
          <p:cNvSpPr/>
          <p:nvPr/>
        </p:nvSpPr>
        <p:spPr>
          <a:xfrm rot="5400000">
            <a:off x="12112585" y="6555113"/>
            <a:ext cx="1262491" cy="366122"/>
          </a:xfrm>
          <a:custGeom>
            <a:avLst/>
            <a:gdLst/>
            <a:ahLst/>
            <a:cxnLst/>
            <a:rect l="l" t="t" r="r" b="b"/>
            <a:pathLst>
              <a:path w="1262491" h="366122">
                <a:moveTo>
                  <a:pt x="0" y="0"/>
                </a:moveTo>
                <a:lnTo>
                  <a:pt x="1262491" y="0"/>
                </a:lnTo>
                <a:lnTo>
                  <a:pt x="1262491" y="366122"/>
                </a:lnTo>
                <a:lnTo>
                  <a:pt x="0" y="3661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761008" y="4478798"/>
            <a:ext cx="6331766" cy="2061947"/>
          </a:xfrm>
          <a:custGeom>
            <a:avLst/>
            <a:gdLst/>
            <a:ahLst/>
            <a:cxnLst/>
            <a:rect l="l" t="t" r="r" b="b"/>
            <a:pathLst>
              <a:path w="6331766" h="2061947">
                <a:moveTo>
                  <a:pt x="0" y="0"/>
                </a:moveTo>
                <a:lnTo>
                  <a:pt x="6331767" y="0"/>
                </a:lnTo>
                <a:lnTo>
                  <a:pt x="6331767" y="2061946"/>
                </a:lnTo>
                <a:lnTo>
                  <a:pt x="0" y="2061946"/>
                </a:lnTo>
                <a:lnTo>
                  <a:pt x="0" y="0"/>
                </a:lnTo>
                <a:close/>
              </a:path>
            </a:pathLst>
          </a:custGeom>
          <a:blipFill>
            <a:blip r:embed="rId4"/>
            <a:stretch>
              <a:fillRect t="-131091" b="-87573"/>
            </a:stretch>
          </a:blipFill>
        </p:spPr>
      </p:sp>
      <p:sp>
        <p:nvSpPr>
          <p:cNvPr id="6" name="Freeform 6"/>
          <p:cNvSpPr/>
          <p:nvPr/>
        </p:nvSpPr>
        <p:spPr>
          <a:xfrm>
            <a:off x="9761008" y="7369419"/>
            <a:ext cx="6331766" cy="2061947"/>
          </a:xfrm>
          <a:custGeom>
            <a:avLst/>
            <a:gdLst/>
            <a:ahLst/>
            <a:cxnLst/>
            <a:rect l="l" t="t" r="r" b="b"/>
            <a:pathLst>
              <a:path w="6331766" h="2061947">
                <a:moveTo>
                  <a:pt x="0" y="0"/>
                </a:moveTo>
                <a:lnTo>
                  <a:pt x="6331767" y="0"/>
                </a:lnTo>
                <a:lnTo>
                  <a:pt x="6331767" y="2061947"/>
                </a:lnTo>
                <a:lnTo>
                  <a:pt x="0" y="2061947"/>
                </a:lnTo>
                <a:lnTo>
                  <a:pt x="0" y="0"/>
                </a:lnTo>
                <a:close/>
              </a:path>
            </a:pathLst>
          </a:custGeom>
          <a:blipFill>
            <a:blip r:embed="rId4"/>
            <a:stretch>
              <a:fillRect t="-131091" b="-87573"/>
            </a:stretch>
          </a:blipFill>
        </p:spPr>
      </p:sp>
      <p:sp>
        <p:nvSpPr>
          <p:cNvPr id="7" name="TextBox 7"/>
          <p:cNvSpPr txBox="1"/>
          <p:nvPr/>
        </p:nvSpPr>
        <p:spPr>
          <a:xfrm>
            <a:off x="531551" y="246540"/>
            <a:ext cx="16727749" cy="1028700"/>
          </a:xfrm>
          <a:prstGeom prst="rect">
            <a:avLst/>
          </a:prstGeom>
        </p:spPr>
        <p:txBody>
          <a:bodyPr lIns="0" tIns="0" rIns="0" bIns="0" rtlCol="0" anchor="t">
            <a:spAutoFit/>
          </a:bodyPr>
          <a:lstStyle/>
          <a:p>
            <a:pPr algn="l">
              <a:lnSpc>
                <a:spcPts val="8040"/>
              </a:lnSpc>
            </a:pPr>
            <a:r>
              <a:rPr lang="en-US" sz="6700" b="1" spc="67">
                <a:solidFill>
                  <a:srgbClr val="FFFFFF"/>
                </a:solidFill>
                <a:latin typeface="Fira Sans Bold"/>
                <a:ea typeface="Fira Sans Bold"/>
                <a:cs typeface="Fira Sans Bold"/>
                <a:sym typeface="Fira Sans Bold"/>
              </a:rPr>
              <a:t>Kiến trúc Hệ thống</a:t>
            </a:r>
          </a:p>
        </p:txBody>
      </p:sp>
      <p:sp>
        <p:nvSpPr>
          <p:cNvPr id="8" name="TextBox 8"/>
          <p:cNvSpPr txBox="1"/>
          <p:nvPr/>
        </p:nvSpPr>
        <p:spPr>
          <a:xfrm>
            <a:off x="11996764" y="2144486"/>
            <a:ext cx="2252635" cy="854076"/>
          </a:xfrm>
          <a:prstGeom prst="rect">
            <a:avLst/>
          </a:prstGeom>
        </p:spPr>
        <p:txBody>
          <a:bodyPr wrap="square" lIns="0" tIns="0" rIns="0" bIns="0" rtlCol="0" anchor="t">
            <a:spAutoFit/>
          </a:bodyPr>
          <a:lstStyle/>
          <a:p>
            <a:pPr marL="0" lvl="0" indent="0" algn="ctr">
              <a:lnSpc>
                <a:spcPts val="6999"/>
              </a:lnSpc>
              <a:spcBef>
                <a:spcPct val="0"/>
              </a:spcBef>
            </a:pPr>
            <a:r>
              <a:rPr lang="en-US" sz="4999" b="1" dirty="0">
                <a:solidFill>
                  <a:srgbClr val="FF914D"/>
                </a:solidFill>
                <a:latin typeface="Noto Sans Bold"/>
                <a:ea typeface="Noto Sans Bold"/>
                <a:cs typeface="Noto Sans Bold"/>
                <a:sym typeface="Noto Sans Bold"/>
              </a:rPr>
              <a:t>Cl</a:t>
            </a:r>
            <a:r>
              <a:rPr lang="en-US" sz="4999" b="1" u="none" strike="noStrike" dirty="0">
                <a:solidFill>
                  <a:srgbClr val="FF914D"/>
                </a:solidFill>
                <a:latin typeface="Noto Sans Bold"/>
                <a:ea typeface="Noto Sans Bold"/>
                <a:cs typeface="Noto Sans Bold"/>
                <a:sym typeface="Noto Sans Bold"/>
              </a:rPr>
              <a:t>ient</a:t>
            </a:r>
          </a:p>
        </p:txBody>
      </p:sp>
      <p:sp>
        <p:nvSpPr>
          <p:cNvPr id="9" name="TextBox 9"/>
          <p:cNvSpPr txBox="1"/>
          <p:nvPr/>
        </p:nvSpPr>
        <p:spPr>
          <a:xfrm>
            <a:off x="11073833" y="5035108"/>
            <a:ext cx="4246214" cy="854076"/>
          </a:xfrm>
          <a:prstGeom prst="rect">
            <a:avLst/>
          </a:prstGeom>
        </p:spPr>
        <p:txBody>
          <a:bodyPr wrap="square" lIns="0" tIns="0" rIns="0" bIns="0" rtlCol="0" anchor="t">
            <a:spAutoFit/>
          </a:bodyPr>
          <a:lstStyle/>
          <a:p>
            <a:pPr marL="0" lvl="0" indent="0" algn="ctr">
              <a:lnSpc>
                <a:spcPts val="6999"/>
              </a:lnSpc>
              <a:spcBef>
                <a:spcPct val="0"/>
              </a:spcBef>
            </a:pPr>
            <a:r>
              <a:rPr lang="en-US" sz="4999" b="1" dirty="0">
                <a:solidFill>
                  <a:srgbClr val="FF914D"/>
                </a:solidFill>
                <a:latin typeface="Noto Sans Bold"/>
                <a:ea typeface="Noto Sans Bold"/>
                <a:cs typeface="Noto Sans Bold"/>
                <a:sym typeface="Noto Sans Bold"/>
              </a:rPr>
              <a:t>Spr</a:t>
            </a:r>
            <a:r>
              <a:rPr lang="en-US" sz="4999" b="1" u="none" strike="noStrike" dirty="0">
                <a:solidFill>
                  <a:srgbClr val="FF914D"/>
                </a:solidFill>
                <a:latin typeface="Noto Sans Bold"/>
                <a:ea typeface="Noto Sans Bold"/>
                <a:cs typeface="Noto Sans Bold"/>
                <a:sym typeface="Noto Sans Bold"/>
              </a:rPr>
              <a:t>ing Boot</a:t>
            </a:r>
          </a:p>
        </p:txBody>
      </p:sp>
      <p:sp>
        <p:nvSpPr>
          <p:cNvPr id="10" name="TextBox 10"/>
          <p:cNvSpPr txBox="1"/>
          <p:nvPr/>
        </p:nvSpPr>
        <p:spPr>
          <a:xfrm>
            <a:off x="10533734" y="7482817"/>
            <a:ext cx="5087265" cy="1739901"/>
          </a:xfrm>
          <a:prstGeom prst="rect">
            <a:avLst/>
          </a:prstGeom>
        </p:spPr>
        <p:txBody>
          <a:bodyPr wrap="square" lIns="0" tIns="0" rIns="0" bIns="0" rtlCol="0" anchor="t">
            <a:spAutoFit/>
          </a:bodyPr>
          <a:lstStyle/>
          <a:p>
            <a:pPr marL="0" lvl="0" indent="0" algn="ctr">
              <a:lnSpc>
                <a:spcPts val="6999"/>
              </a:lnSpc>
              <a:spcBef>
                <a:spcPct val="0"/>
              </a:spcBef>
            </a:pPr>
            <a:r>
              <a:rPr lang="en-US" sz="4999" b="1" dirty="0">
                <a:solidFill>
                  <a:srgbClr val="FF914D"/>
                </a:solidFill>
                <a:latin typeface="Noto Sans Bold"/>
                <a:ea typeface="Noto Sans Bold"/>
                <a:cs typeface="Noto Sans Bold"/>
                <a:sym typeface="Noto Sans Bold"/>
              </a:rPr>
              <a:t>(MySQL, Red</a:t>
            </a:r>
            <a:r>
              <a:rPr lang="en-US" sz="4999" b="1" u="none" strike="noStrike" dirty="0">
                <a:solidFill>
                  <a:srgbClr val="FF914D"/>
                </a:solidFill>
                <a:latin typeface="Noto Sans Bold"/>
                <a:ea typeface="Noto Sans Bold"/>
                <a:cs typeface="Noto Sans Bold"/>
                <a:sym typeface="Noto Sans Bold"/>
              </a:rPr>
              <a:t>is, </a:t>
            </a:r>
          </a:p>
          <a:p>
            <a:pPr marL="0" lvl="0" indent="0" algn="ctr">
              <a:lnSpc>
                <a:spcPts val="6999"/>
              </a:lnSpc>
              <a:spcBef>
                <a:spcPct val="0"/>
              </a:spcBef>
            </a:pPr>
            <a:r>
              <a:rPr lang="en-US" sz="4999" b="1" u="none" strike="noStrike" dirty="0">
                <a:solidFill>
                  <a:srgbClr val="FF914D"/>
                </a:solidFill>
                <a:latin typeface="Noto Sans Bold"/>
                <a:ea typeface="Noto Sans Bold"/>
                <a:cs typeface="Noto Sans Bold"/>
                <a:sym typeface="Noto Sans Bold"/>
              </a:rPr>
              <a:t>Rasa Server)</a:t>
            </a:r>
          </a:p>
        </p:txBody>
      </p:sp>
      <p:sp>
        <p:nvSpPr>
          <p:cNvPr id="11" name="TextBox 11"/>
          <p:cNvSpPr txBox="1"/>
          <p:nvPr/>
        </p:nvSpPr>
        <p:spPr>
          <a:xfrm>
            <a:off x="1028700" y="3319780"/>
            <a:ext cx="7637804" cy="3580765"/>
          </a:xfrm>
          <a:prstGeom prst="rect">
            <a:avLst/>
          </a:prstGeom>
        </p:spPr>
        <p:txBody>
          <a:bodyPr lIns="0" tIns="0" rIns="0" bIns="0" rtlCol="0" anchor="t">
            <a:spAutoFit/>
          </a:bodyPr>
          <a:lstStyle/>
          <a:p>
            <a:pPr algn="l">
              <a:lnSpc>
                <a:spcPts val="4759"/>
              </a:lnSpc>
            </a:pPr>
            <a:r>
              <a:rPr lang="en-US" sz="3399" b="1">
                <a:gradFill>
                  <a:gsLst>
                    <a:gs pos="0">
                      <a:srgbClr val="A6A6A6">
                        <a:alpha val="100000"/>
                      </a:srgbClr>
                    </a:gs>
                    <a:gs pos="100000">
                      <a:srgbClr val="FFFFFF">
                        <a:alpha val="100000"/>
                      </a:srgbClr>
                    </a:gs>
                  </a:gsLst>
                  <a:lin ang="0"/>
                </a:gradFill>
                <a:latin typeface="Noto Sans Bold"/>
                <a:ea typeface="Noto Sans Bold"/>
                <a:cs typeface="Noto Sans Bold"/>
                <a:sym typeface="Noto Sans Bold"/>
              </a:rPr>
              <a:t>Hệ thống hoạt động theo mô hình Microservices giản lược. Spring Boot đóng vai trò trung tâm, điều phối dữ liệu giữa người dùng và các dịch vụ vệ tinh như AI Server và Payment Gateway.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1E27">
                <a:alpha val="100000"/>
              </a:srgbClr>
            </a:gs>
            <a:gs pos="100000">
              <a:srgbClr val="48F0E7">
                <a:alpha val="100000"/>
              </a:srgbClr>
            </a:gs>
          </a:gsLst>
          <a:lin ang="18900000"/>
        </a:gradFill>
        <a:effectLst/>
      </p:bgPr>
    </p:bg>
    <p:spTree>
      <p:nvGrpSpPr>
        <p:cNvPr id="1" name=""/>
        <p:cNvGrpSpPr/>
        <p:nvPr/>
      </p:nvGrpSpPr>
      <p:grpSpPr>
        <a:xfrm>
          <a:off x="0" y="0"/>
          <a:ext cx="0" cy="0"/>
          <a:chOff x="0" y="0"/>
          <a:chExt cx="0" cy="0"/>
        </a:xfrm>
      </p:grpSpPr>
      <p:sp>
        <p:nvSpPr>
          <p:cNvPr id="2" name="Freeform 2"/>
          <p:cNvSpPr/>
          <p:nvPr/>
        </p:nvSpPr>
        <p:spPr>
          <a:xfrm>
            <a:off x="3820886" y="1275240"/>
            <a:ext cx="11147344" cy="9011760"/>
          </a:xfrm>
          <a:custGeom>
            <a:avLst/>
            <a:gdLst/>
            <a:ahLst/>
            <a:cxnLst/>
            <a:rect l="l" t="t" r="r" b="b"/>
            <a:pathLst>
              <a:path w="11147344" h="9011760">
                <a:moveTo>
                  <a:pt x="0" y="0"/>
                </a:moveTo>
                <a:lnTo>
                  <a:pt x="11147344" y="0"/>
                </a:lnTo>
                <a:lnTo>
                  <a:pt x="11147344" y="9011760"/>
                </a:lnTo>
                <a:lnTo>
                  <a:pt x="0" y="9011760"/>
                </a:lnTo>
                <a:lnTo>
                  <a:pt x="0" y="0"/>
                </a:lnTo>
                <a:close/>
              </a:path>
            </a:pathLst>
          </a:custGeom>
          <a:blipFill>
            <a:blip r:embed="rId2"/>
            <a:stretch>
              <a:fillRect l="-175" r="-175" b="-1656"/>
            </a:stretch>
          </a:blipFill>
        </p:spPr>
      </p:sp>
      <p:sp>
        <p:nvSpPr>
          <p:cNvPr id="3" name="TextBox 3"/>
          <p:cNvSpPr txBox="1"/>
          <p:nvPr/>
        </p:nvSpPr>
        <p:spPr>
          <a:xfrm>
            <a:off x="531551" y="246540"/>
            <a:ext cx="16727749" cy="1028700"/>
          </a:xfrm>
          <a:prstGeom prst="rect">
            <a:avLst/>
          </a:prstGeom>
        </p:spPr>
        <p:txBody>
          <a:bodyPr lIns="0" tIns="0" rIns="0" bIns="0" rtlCol="0" anchor="t">
            <a:spAutoFit/>
          </a:bodyPr>
          <a:lstStyle/>
          <a:p>
            <a:pPr algn="l">
              <a:lnSpc>
                <a:spcPts val="8040"/>
              </a:lnSpc>
            </a:pPr>
            <a:r>
              <a:rPr lang="en-US" sz="6700" b="1" spc="67">
                <a:solidFill>
                  <a:srgbClr val="FFFFFF"/>
                </a:solidFill>
                <a:latin typeface="Fira Sans Bold"/>
                <a:ea typeface="Fira Sans Bold"/>
                <a:cs typeface="Fira Sans Bold"/>
                <a:sym typeface="Fira Sans Bold"/>
              </a:rPr>
              <a:t>PHÂN TÍCH CHỨC NĂNG (USE CASE)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629" b="-11629"/>
            </a:stretch>
          </a:blipFill>
        </p:spPr>
      </p:sp>
      <p:sp>
        <p:nvSpPr>
          <p:cNvPr id="3" name="Freeform 3"/>
          <p:cNvSpPr/>
          <p:nvPr/>
        </p:nvSpPr>
        <p:spPr>
          <a:xfrm>
            <a:off x="3495394" y="1715182"/>
            <a:ext cx="12187722" cy="8571818"/>
          </a:xfrm>
          <a:custGeom>
            <a:avLst/>
            <a:gdLst/>
            <a:ahLst/>
            <a:cxnLst/>
            <a:rect l="l" t="t" r="r" b="b"/>
            <a:pathLst>
              <a:path w="12187722" h="8571818">
                <a:moveTo>
                  <a:pt x="0" y="0"/>
                </a:moveTo>
                <a:lnTo>
                  <a:pt x="12187722" y="0"/>
                </a:lnTo>
                <a:lnTo>
                  <a:pt x="12187722" y="8571818"/>
                </a:lnTo>
                <a:lnTo>
                  <a:pt x="0" y="8571818"/>
                </a:lnTo>
                <a:lnTo>
                  <a:pt x="0" y="0"/>
                </a:lnTo>
                <a:close/>
              </a:path>
            </a:pathLst>
          </a:custGeom>
          <a:blipFill>
            <a:blip r:embed="rId3"/>
            <a:stretch>
              <a:fillRect/>
            </a:stretch>
          </a:blipFill>
        </p:spPr>
      </p:sp>
      <p:grpSp>
        <p:nvGrpSpPr>
          <p:cNvPr id="4" name="Group 4"/>
          <p:cNvGrpSpPr/>
          <p:nvPr/>
        </p:nvGrpSpPr>
        <p:grpSpPr>
          <a:xfrm>
            <a:off x="157830" y="203529"/>
            <a:ext cx="13599906" cy="2066433"/>
            <a:chOff x="0" y="0"/>
            <a:chExt cx="18133208" cy="2755244"/>
          </a:xfrm>
        </p:grpSpPr>
        <p:sp>
          <p:nvSpPr>
            <p:cNvPr id="5" name="TextBox 5"/>
            <p:cNvSpPr txBox="1"/>
            <p:nvPr/>
          </p:nvSpPr>
          <p:spPr>
            <a:xfrm>
              <a:off x="0" y="-9525"/>
              <a:ext cx="18133208" cy="1520825"/>
            </a:xfrm>
            <a:prstGeom prst="rect">
              <a:avLst/>
            </a:prstGeom>
          </p:spPr>
          <p:txBody>
            <a:bodyPr lIns="0" tIns="0" rIns="0" bIns="0" rtlCol="0" anchor="t">
              <a:spAutoFit/>
            </a:bodyPr>
            <a:lstStyle/>
            <a:p>
              <a:pPr algn="l">
                <a:lnSpc>
                  <a:spcPts val="8970"/>
                </a:lnSpc>
              </a:pPr>
              <a:r>
                <a:rPr lang="en-US" sz="7475" b="1" spc="74">
                  <a:solidFill>
                    <a:srgbClr val="FFFFFF"/>
                  </a:solidFill>
                  <a:latin typeface="Fira Sans Bold"/>
                  <a:ea typeface="Fira Sans Bold"/>
                  <a:cs typeface="Fira Sans Bold"/>
                  <a:sym typeface="Fira Sans Bold"/>
                </a:rPr>
                <a:t>Thiết kế Cơ sở dữ liệu (ERD)</a:t>
              </a:r>
            </a:p>
          </p:txBody>
        </p:sp>
        <p:sp>
          <p:nvSpPr>
            <p:cNvPr id="6" name="TextBox 6"/>
            <p:cNvSpPr txBox="1"/>
            <p:nvPr/>
          </p:nvSpPr>
          <p:spPr>
            <a:xfrm>
              <a:off x="0" y="2070503"/>
              <a:ext cx="13318353" cy="684742"/>
            </a:xfrm>
            <a:prstGeom prst="rect">
              <a:avLst/>
            </a:prstGeom>
          </p:spPr>
          <p:txBody>
            <a:bodyPr lIns="0" tIns="0" rIns="0" bIns="0" rtlCol="0" anchor="t">
              <a:spAutoFit/>
            </a:bodyPr>
            <a:lstStyle/>
            <a:p>
              <a:pPr algn="l">
                <a:lnSpc>
                  <a:spcPts val="4225"/>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0057146"/>
            <a:ext cx="18288000" cy="650208"/>
          </a:xfrm>
          <a:custGeom>
            <a:avLst/>
            <a:gdLst/>
            <a:ahLst/>
            <a:cxnLst/>
            <a:rect l="l" t="t" r="r" b="b"/>
            <a:pathLst>
              <a:path w="18288000" h="650208">
                <a:moveTo>
                  <a:pt x="0" y="0"/>
                </a:moveTo>
                <a:lnTo>
                  <a:pt x="18288000" y="0"/>
                </a:lnTo>
                <a:lnTo>
                  <a:pt x="18288000" y="650208"/>
                </a:lnTo>
                <a:lnTo>
                  <a:pt x="0" y="650208"/>
                </a:lnTo>
                <a:lnTo>
                  <a:pt x="0" y="0"/>
                </a:lnTo>
                <a:close/>
              </a:path>
            </a:pathLst>
          </a:custGeom>
          <a:blipFill>
            <a:blip r:embed="rId2"/>
            <a:stretch>
              <a:fillRect t="-1269544" b="-580551"/>
            </a:stretch>
          </a:blipFill>
        </p:spPr>
      </p:sp>
      <p:sp>
        <p:nvSpPr>
          <p:cNvPr id="3" name="Freeform 3"/>
          <p:cNvSpPr/>
          <p:nvPr/>
        </p:nvSpPr>
        <p:spPr>
          <a:xfrm rot="1127299" flipH="1">
            <a:off x="4205914" y="2451788"/>
            <a:ext cx="2744738" cy="1417283"/>
          </a:xfrm>
          <a:custGeom>
            <a:avLst/>
            <a:gdLst/>
            <a:ahLst/>
            <a:cxnLst/>
            <a:rect l="l" t="t" r="r" b="b"/>
            <a:pathLst>
              <a:path w="2744738" h="1417283">
                <a:moveTo>
                  <a:pt x="2744739" y="0"/>
                </a:moveTo>
                <a:lnTo>
                  <a:pt x="0" y="0"/>
                </a:lnTo>
                <a:lnTo>
                  <a:pt x="0" y="1417283"/>
                </a:lnTo>
                <a:lnTo>
                  <a:pt x="2744739" y="1417283"/>
                </a:lnTo>
                <a:lnTo>
                  <a:pt x="2744739" y="0"/>
                </a:lnTo>
                <a:close/>
              </a:path>
            </a:pathLst>
          </a:custGeom>
          <a:blipFill>
            <a:blip r:embed="rId3"/>
            <a:stretch>
              <a:fillRect/>
            </a:stretch>
          </a:blipFill>
        </p:spPr>
      </p:sp>
      <p:sp>
        <p:nvSpPr>
          <p:cNvPr id="4" name="Freeform 4"/>
          <p:cNvSpPr/>
          <p:nvPr/>
        </p:nvSpPr>
        <p:spPr>
          <a:xfrm>
            <a:off x="3825393" y="4002294"/>
            <a:ext cx="2317081" cy="671954"/>
          </a:xfrm>
          <a:custGeom>
            <a:avLst/>
            <a:gdLst/>
            <a:ahLst/>
            <a:cxnLst/>
            <a:rect l="l" t="t" r="r" b="b"/>
            <a:pathLst>
              <a:path w="2317081" h="671954">
                <a:moveTo>
                  <a:pt x="0" y="0"/>
                </a:moveTo>
                <a:lnTo>
                  <a:pt x="2317081" y="0"/>
                </a:lnTo>
                <a:lnTo>
                  <a:pt x="2317081" y="671954"/>
                </a:lnTo>
                <a:lnTo>
                  <a:pt x="0" y="671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a:off x="858808" y="5706673"/>
            <a:ext cx="2744738" cy="1417283"/>
          </a:xfrm>
          <a:custGeom>
            <a:avLst/>
            <a:gdLst/>
            <a:ahLst/>
            <a:cxnLst/>
            <a:rect l="l" t="t" r="r" b="b"/>
            <a:pathLst>
              <a:path w="2744738" h="1417283">
                <a:moveTo>
                  <a:pt x="2744738" y="0"/>
                </a:moveTo>
                <a:lnTo>
                  <a:pt x="0" y="0"/>
                </a:lnTo>
                <a:lnTo>
                  <a:pt x="0" y="1417283"/>
                </a:lnTo>
                <a:lnTo>
                  <a:pt x="2744738" y="1417283"/>
                </a:lnTo>
                <a:lnTo>
                  <a:pt x="2744738" y="0"/>
                </a:lnTo>
                <a:close/>
              </a:path>
            </a:pathLst>
          </a:custGeom>
          <a:blipFill>
            <a:blip r:embed="rId3"/>
            <a:stretch>
              <a:fillRect/>
            </a:stretch>
          </a:blipFill>
        </p:spPr>
      </p:sp>
      <p:sp>
        <p:nvSpPr>
          <p:cNvPr id="6" name="Freeform 6"/>
          <p:cNvSpPr/>
          <p:nvPr/>
        </p:nvSpPr>
        <p:spPr>
          <a:xfrm>
            <a:off x="740279" y="3448334"/>
            <a:ext cx="4243654" cy="1695166"/>
          </a:xfrm>
          <a:custGeom>
            <a:avLst/>
            <a:gdLst/>
            <a:ahLst/>
            <a:cxnLst/>
            <a:rect l="l" t="t" r="r" b="b"/>
            <a:pathLst>
              <a:path w="4243654" h="1695166">
                <a:moveTo>
                  <a:pt x="0" y="0"/>
                </a:moveTo>
                <a:lnTo>
                  <a:pt x="4243654" y="0"/>
                </a:lnTo>
                <a:lnTo>
                  <a:pt x="4243654" y="1695166"/>
                </a:lnTo>
                <a:lnTo>
                  <a:pt x="0" y="1695166"/>
                </a:lnTo>
                <a:lnTo>
                  <a:pt x="0" y="0"/>
                </a:lnTo>
                <a:close/>
              </a:path>
            </a:pathLst>
          </a:custGeom>
          <a:blipFill>
            <a:blip r:embed="rId6"/>
            <a:stretch>
              <a:fillRect t="-133733" b="-26051"/>
            </a:stretch>
          </a:blipFill>
        </p:spPr>
      </p:sp>
      <p:sp>
        <p:nvSpPr>
          <p:cNvPr id="7" name="Freeform 7"/>
          <p:cNvSpPr/>
          <p:nvPr/>
        </p:nvSpPr>
        <p:spPr>
          <a:xfrm rot="1127299" flipH="1">
            <a:off x="9568428" y="2474391"/>
            <a:ext cx="2744738" cy="1417283"/>
          </a:xfrm>
          <a:custGeom>
            <a:avLst/>
            <a:gdLst/>
            <a:ahLst/>
            <a:cxnLst/>
            <a:rect l="l" t="t" r="r" b="b"/>
            <a:pathLst>
              <a:path w="2744738" h="1417283">
                <a:moveTo>
                  <a:pt x="2744738" y="0"/>
                </a:moveTo>
                <a:lnTo>
                  <a:pt x="0" y="0"/>
                </a:lnTo>
                <a:lnTo>
                  <a:pt x="0" y="1417283"/>
                </a:lnTo>
                <a:lnTo>
                  <a:pt x="2744738" y="1417283"/>
                </a:lnTo>
                <a:lnTo>
                  <a:pt x="2744738" y="0"/>
                </a:lnTo>
                <a:close/>
              </a:path>
            </a:pathLst>
          </a:custGeom>
          <a:blipFill>
            <a:blip r:embed="rId3"/>
            <a:stretch>
              <a:fillRect/>
            </a:stretch>
          </a:blipFill>
        </p:spPr>
      </p:sp>
      <p:sp>
        <p:nvSpPr>
          <p:cNvPr id="8" name="Freeform 8"/>
          <p:cNvSpPr/>
          <p:nvPr/>
        </p:nvSpPr>
        <p:spPr>
          <a:xfrm>
            <a:off x="9149796" y="4039059"/>
            <a:ext cx="2317081" cy="671954"/>
          </a:xfrm>
          <a:custGeom>
            <a:avLst/>
            <a:gdLst/>
            <a:ahLst/>
            <a:cxnLst/>
            <a:rect l="l" t="t" r="r" b="b"/>
            <a:pathLst>
              <a:path w="2317081" h="671954">
                <a:moveTo>
                  <a:pt x="0" y="0"/>
                </a:moveTo>
                <a:lnTo>
                  <a:pt x="2317081" y="0"/>
                </a:lnTo>
                <a:lnTo>
                  <a:pt x="2317081" y="671954"/>
                </a:lnTo>
                <a:lnTo>
                  <a:pt x="0" y="671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064683" y="3448334"/>
            <a:ext cx="4243654" cy="1695166"/>
          </a:xfrm>
          <a:custGeom>
            <a:avLst/>
            <a:gdLst/>
            <a:ahLst/>
            <a:cxnLst/>
            <a:rect l="l" t="t" r="r" b="b"/>
            <a:pathLst>
              <a:path w="4243654" h="1695166">
                <a:moveTo>
                  <a:pt x="0" y="0"/>
                </a:moveTo>
                <a:lnTo>
                  <a:pt x="4243654" y="0"/>
                </a:lnTo>
                <a:lnTo>
                  <a:pt x="4243654" y="1695166"/>
                </a:lnTo>
                <a:lnTo>
                  <a:pt x="0" y="1695166"/>
                </a:lnTo>
                <a:lnTo>
                  <a:pt x="0" y="0"/>
                </a:lnTo>
                <a:close/>
              </a:path>
            </a:pathLst>
          </a:custGeom>
          <a:blipFill>
            <a:blip r:embed="rId6"/>
            <a:stretch>
              <a:fillRect t="-133733" b="-26051"/>
            </a:stretch>
          </a:blipFill>
        </p:spPr>
      </p:sp>
      <p:sp>
        <p:nvSpPr>
          <p:cNvPr id="10" name="Freeform 10"/>
          <p:cNvSpPr/>
          <p:nvPr/>
        </p:nvSpPr>
        <p:spPr>
          <a:xfrm>
            <a:off x="11384662" y="3448334"/>
            <a:ext cx="4243654" cy="1695166"/>
          </a:xfrm>
          <a:custGeom>
            <a:avLst/>
            <a:gdLst/>
            <a:ahLst/>
            <a:cxnLst/>
            <a:rect l="l" t="t" r="r" b="b"/>
            <a:pathLst>
              <a:path w="4243654" h="1695166">
                <a:moveTo>
                  <a:pt x="0" y="0"/>
                </a:moveTo>
                <a:lnTo>
                  <a:pt x="4243654" y="0"/>
                </a:lnTo>
                <a:lnTo>
                  <a:pt x="4243654" y="1695166"/>
                </a:lnTo>
                <a:lnTo>
                  <a:pt x="0" y="1695166"/>
                </a:lnTo>
                <a:lnTo>
                  <a:pt x="0" y="0"/>
                </a:lnTo>
                <a:close/>
              </a:path>
            </a:pathLst>
          </a:custGeom>
          <a:blipFill>
            <a:blip r:embed="rId6"/>
            <a:stretch>
              <a:fillRect t="-133733" b="-26051"/>
            </a:stretch>
          </a:blipFill>
        </p:spPr>
      </p:sp>
      <p:sp>
        <p:nvSpPr>
          <p:cNvPr id="11" name="Freeform 11"/>
          <p:cNvSpPr/>
          <p:nvPr/>
        </p:nvSpPr>
        <p:spPr>
          <a:xfrm>
            <a:off x="8631252" y="6752740"/>
            <a:ext cx="4243654" cy="1695166"/>
          </a:xfrm>
          <a:custGeom>
            <a:avLst/>
            <a:gdLst/>
            <a:ahLst/>
            <a:cxnLst/>
            <a:rect l="l" t="t" r="r" b="b"/>
            <a:pathLst>
              <a:path w="4243654" h="1695166">
                <a:moveTo>
                  <a:pt x="0" y="0"/>
                </a:moveTo>
                <a:lnTo>
                  <a:pt x="4243654" y="0"/>
                </a:lnTo>
                <a:lnTo>
                  <a:pt x="4243654" y="1695166"/>
                </a:lnTo>
                <a:lnTo>
                  <a:pt x="0" y="1695166"/>
                </a:lnTo>
                <a:lnTo>
                  <a:pt x="0" y="0"/>
                </a:lnTo>
                <a:close/>
              </a:path>
            </a:pathLst>
          </a:custGeom>
          <a:blipFill>
            <a:blip r:embed="rId6"/>
            <a:stretch>
              <a:fillRect t="-133733" b="-26051"/>
            </a:stretch>
          </a:blipFill>
        </p:spPr>
      </p:sp>
      <p:sp>
        <p:nvSpPr>
          <p:cNvPr id="12" name="Freeform 12"/>
          <p:cNvSpPr/>
          <p:nvPr/>
        </p:nvSpPr>
        <p:spPr>
          <a:xfrm rot="-7118200">
            <a:off x="3192923" y="5829647"/>
            <a:ext cx="2317081" cy="671954"/>
          </a:xfrm>
          <a:custGeom>
            <a:avLst/>
            <a:gdLst/>
            <a:ahLst/>
            <a:cxnLst/>
            <a:rect l="l" t="t" r="r" b="b"/>
            <a:pathLst>
              <a:path w="2317081" h="671954">
                <a:moveTo>
                  <a:pt x="0" y="0"/>
                </a:moveTo>
                <a:lnTo>
                  <a:pt x="2317081" y="0"/>
                </a:lnTo>
                <a:lnTo>
                  <a:pt x="2317081" y="671953"/>
                </a:lnTo>
                <a:lnTo>
                  <a:pt x="0" y="671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862106" y="6752740"/>
            <a:ext cx="4243654" cy="1695166"/>
          </a:xfrm>
          <a:custGeom>
            <a:avLst/>
            <a:gdLst/>
            <a:ahLst/>
            <a:cxnLst/>
            <a:rect l="l" t="t" r="r" b="b"/>
            <a:pathLst>
              <a:path w="4243654" h="1695166">
                <a:moveTo>
                  <a:pt x="0" y="0"/>
                </a:moveTo>
                <a:lnTo>
                  <a:pt x="4243654" y="0"/>
                </a:lnTo>
                <a:lnTo>
                  <a:pt x="4243654" y="1695166"/>
                </a:lnTo>
                <a:lnTo>
                  <a:pt x="0" y="1695166"/>
                </a:lnTo>
                <a:lnTo>
                  <a:pt x="0" y="0"/>
                </a:lnTo>
                <a:close/>
              </a:path>
            </a:pathLst>
          </a:custGeom>
          <a:blipFill>
            <a:blip r:embed="rId6"/>
            <a:stretch>
              <a:fillRect t="-133733" b="-26051"/>
            </a:stretch>
          </a:blipFill>
        </p:spPr>
      </p:sp>
      <p:sp>
        <p:nvSpPr>
          <p:cNvPr id="14" name="Freeform 14"/>
          <p:cNvSpPr/>
          <p:nvPr/>
        </p:nvSpPr>
        <p:spPr>
          <a:xfrm rot="8238557">
            <a:off x="11387699" y="5684294"/>
            <a:ext cx="2317081" cy="671954"/>
          </a:xfrm>
          <a:custGeom>
            <a:avLst/>
            <a:gdLst/>
            <a:ahLst/>
            <a:cxnLst/>
            <a:rect l="l" t="t" r="r" b="b"/>
            <a:pathLst>
              <a:path w="2317081" h="671954">
                <a:moveTo>
                  <a:pt x="0" y="0"/>
                </a:moveTo>
                <a:lnTo>
                  <a:pt x="2317081" y="0"/>
                </a:lnTo>
                <a:lnTo>
                  <a:pt x="2317081" y="671953"/>
                </a:lnTo>
                <a:lnTo>
                  <a:pt x="0" y="6719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rot="7535653" flipH="1">
            <a:off x="12470887" y="5797966"/>
            <a:ext cx="2712638" cy="1400707"/>
          </a:xfrm>
          <a:custGeom>
            <a:avLst/>
            <a:gdLst/>
            <a:ahLst/>
            <a:cxnLst/>
            <a:rect l="l" t="t" r="r" b="b"/>
            <a:pathLst>
              <a:path w="2712638" h="1400707">
                <a:moveTo>
                  <a:pt x="2712638" y="0"/>
                </a:moveTo>
                <a:lnTo>
                  <a:pt x="0" y="0"/>
                </a:lnTo>
                <a:lnTo>
                  <a:pt x="0" y="1400708"/>
                </a:lnTo>
                <a:lnTo>
                  <a:pt x="2712638" y="1400708"/>
                </a:lnTo>
                <a:lnTo>
                  <a:pt x="2712638" y="0"/>
                </a:lnTo>
                <a:close/>
              </a:path>
            </a:pathLst>
          </a:custGeom>
          <a:blipFill>
            <a:blip r:embed="rId3"/>
            <a:stretch>
              <a:fillRect/>
            </a:stretch>
          </a:blipFill>
        </p:spPr>
      </p:sp>
      <p:sp>
        <p:nvSpPr>
          <p:cNvPr id="16" name="TextBox 16"/>
          <p:cNvSpPr txBox="1"/>
          <p:nvPr/>
        </p:nvSpPr>
        <p:spPr>
          <a:xfrm>
            <a:off x="242391" y="485352"/>
            <a:ext cx="7944119" cy="847725"/>
          </a:xfrm>
          <a:prstGeom prst="rect">
            <a:avLst/>
          </a:prstGeom>
        </p:spPr>
        <p:txBody>
          <a:bodyPr lIns="0" tIns="0" rIns="0" bIns="0" rtlCol="0" anchor="t">
            <a:spAutoFit/>
          </a:bodyPr>
          <a:lstStyle/>
          <a:p>
            <a:pPr algn="l">
              <a:lnSpc>
                <a:spcPts val="6600"/>
              </a:lnSpc>
            </a:pPr>
            <a:r>
              <a:rPr lang="en-US" sz="5500" b="1" spc="55">
                <a:solidFill>
                  <a:srgbClr val="FFFFFF"/>
                </a:solidFill>
                <a:latin typeface="Fira Sans Bold"/>
                <a:ea typeface="Fira Sans Bold"/>
                <a:cs typeface="Fira Sans Bold"/>
                <a:sym typeface="Fira Sans Bold"/>
              </a:rPr>
              <a:t>THIẾT KẾ LUỒNG XỬ LÝ </a:t>
            </a:r>
          </a:p>
        </p:txBody>
      </p:sp>
      <p:sp>
        <p:nvSpPr>
          <p:cNvPr id="17" name="TextBox 17"/>
          <p:cNvSpPr txBox="1"/>
          <p:nvPr/>
        </p:nvSpPr>
        <p:spPr>
          <a:xfrm>
            <a:off x="1768418" y="3880820"/>
            <a:ext cx="2486375" cy="574196"/>
          </a:xfrm>
          <a:prstGeom prst="rect">
            <a:avLst/>
          </a:prstGeom>
        </p:spPr>
        <p:txBody>
          <a:bodyPr wrap="square" lIns="0" tIns="0" rIns="0" bIns="0" rtlCol="0" anchor="t">
            <a:spAutoFit/>
          </a:bodyPr>
          <a:lstStyle/>
          <a:p>
            <a:pPr algn="ctr">
              <a:lnSpc>
                <a:spcPts val="4759"/>
              </a:lnSpc>
            </a:pPr>
            <a:r>
              <a:rPr lang="en-US" sz="3399" b="1" dirty="0">
                <a:solidFill>
                  <a:srgbClr val="8C52FF"/>
                </a:solidFill>
                <a:latin typeface="Noto Sans Bold"/>
                <a:ea typeface="Noto Sans Bold"/>
                <a:cs typeface="Noto Sans Bold"/>
                <a:sym typeface="Noto Sans Bold"/>
              </a:rPr>
              <a:t>Controller</a:t>
            </a:r>
          </a:p>
        </p:txBody>
      </p:sp>
      <p:sp>
        <p:nvSpPr>
          <p:cNvPr id="18" name="TextBox 18"/>
          <p:cNvSpPr txBox="1"/>
          <p:nvPr/>
        </p:nvSpPr>
        <p:spPr>
          <a:xfrm>
            <a:off x="7414835" y="3880820"/>
            <a:ext cx="1812751" cy="574196"/>
          </a:xfrm>
          <a:prstGeom prst="rect">
            <a:avLst/>
          </a:prstGeom>
        </p:spPr>
        <p:txBody>
          <a:bodyPr wrap="square" lIns="0" tIns="0" rIns="0" bIns="0" rtlCol="0" anchor="t">
            <a:spAutoFit/>
          </a:bodyPr>
          <a:lstStyle/>
          <a:p>
            <a:pPr algn="ctr">
              <a:lnSpc>
                <a:spcPts val="4759"/>
              </a:lnSpc>
            </a:pPr>
            <a:r>
              <a:rPr lang="en-US" sz="3399" b="1" dirty="0">
                <a:solidFill>
                  <a:srgbClr val="8C52FF"/>
                </a:solidFill>
                <a:latin typeface="Noto Sans Bold"/>
                <a:ea typeface="Noto Sans Bold"/>
                <a:cs typeface="Noto Sans Bold"/>
                <a:sym typeface="Noto Sans Bold"/>
              </a:rPr>
              <a:t>Service</a:t>
            </a:r>
          </a:p>
        </p:txBody>
      </p:sp>
      <p:sp>
        <p:nvSpPr>
          <p:cNvPr id="19" name="TextBox 19"/>
          <p:cNvSpPr txBox="1"/>
          <p:nvPr/>
        </p:nvSpPr>
        <p:spPr>
          <a:xfrm>
            <a:off x="12344786" y="3972384"/>
            <a:ext cx="2323406" cy="580390"/>
          </a:xfrm>
          <a:prstGeom prst="rect">
            <a:avLst/>
          </a:prstGeom>
        </p:spPr>
        <p:txBody>
          <a:bodyPr lIns="0" tIns="0" rIns="0" bIns="0" rtlCol="0" anchor="t">
            <a:spAutoFit/>
          </a:bodyPr>
          <a:lstStyle/>
          <a:p>
            <a:pPr algn="ctr">
              <a:lnSpc>
                <a:spcPts val="4759"/>
              </a:lnSpc>
            </a:pPr>
            <a:r>
              <a:rPr lang="en-US" sz="3399" b="1">
                <a:solidFill>
                  <a:srgbClr val="8C52FF"/>
                </a:solidFill>
                <a:latin typeface="Noto Sans Bold"/>
                <a:ea typeface="Noto Sans Bold"/>
                <a:cs typeface="Noto Sans Bold"/>
                <a:sym typeface="Noto Sans Bold"/>
              </a:rPr>
              <a:t>Repository</a:t>
            </a:r>
          </a:p>
        </p:txBody>
      </p:sp>
      <p:sp>
        <p:nvSpPr>
          <p:cNvPr id="20" name="TextBox 20"/>
          <p:cNvSpPr txBox="1"/>
          <p:nvPr/>
        </p:nvSpPr>
        <p:spPr>
          <a:xfrm>
            <a:off x="10114210" y="7276790"/>
            <a:ext cx="1603367" cy="580390"/>
          </a:xfrm>
          <a:prstGeom prst="rect">
            <a:avLst/>
          </a:prstGeom>
        </p:spPr>
        <p:txBody>
          <a:bodyPr wrap="square" lIns="0" tIns="0" rIns="0" bIns="0" rtlCol="0" anchor="t">
            <a:spAutoFit/>
          </a:bodyPr>
          <a:lstStyle/>
          <a:p>
            <a:pPr algn="ctr">
              <a:lnSpc>
                <a:spcPts val="4759"/>
              </a:lnSpc>
            </a:pPr>
            <a:r>
              <a:rPr lang="en-US" sz="3399" b="1" dirty="0">
                <a:solidFill>
                  <a:srgbClr val="8C52FF"/>
                </a:solidFill>
                <a:latin typeface="Noto Sans Bold"/>
                <a:ea typeface="Noto Sans Bold"/>
                <a:cs typeface="Noto Sans Bold"/>
                <a:sym typeface="Noto Sans Bold"/>
              </a:rPr>
              <a:t>Entity</a:t>
            </a:r>
          </a:p>
        </p:txBody>
      </p:sp>
      <p:sp>
        <p:nvSpPr>
          <p:cNvPr id="21" name="TextBox 21"/>
          <p:cNvSpPr txBox="1"/>
          <p:nvPr/>
        </p:nvSpPr>
        <p:spPr>
          <a:xfrm>
            <a:off x="4351462" y="7412962"/>
            <a:ext cx="1700229" cy="574196"/>
          </a:xfrm>
          <a:prstGeom prst="rect">
            <a:avLst/>
          </a:prstGeom>
        </p:spPr>
        <p:txBody>
          <a:bodyPr wrap="square" lIns="0" tIns="0" rIns="0" bIns="0" rtlCol="0" anchor="t">
            <a:spAutoFit/>
          </a:bodyPr>
          <a:lstStyle/>
          <a:p>
            <a:pPr algn="ctr">
              <a:lnSpc>
                <a:spcPts val="4759"/>
              </a:lnSpc>
            </a:pPr>
            <a:r>
              <a:rPr lang="en-US" sz="3399" b="1" dirty="0">
                <a:solidFill>
                  <a:srgbClr val="8C52FF"/>
                </a:solidFill>
                <a:latin typeface="Noto Sans Bold"/>
                <a:ea typeface="Noto Sans Bold"/>
                <a:cs typeface="Noto Sans Bold"/>
                <a:sym typeface="Noto Sans Bold"/>
              </a:rPr>
              <a:t>Client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966</Words>
  <Application>Microsoft Office PowerPoint</Application>
  <PresentationFormat>Custom</PresentationFormat>
  <Paragraphs>111</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Noto Sans Bold</vt:lpstr>
      <vt:lpstr>Arial</vt:lpstr>
      <vt:lpstr>Noto Sans</vt:lpstr>
      <vt:lpstr>Calibri</vt:lpstr>
      <vt:lpstr>Montserrat Bold</vt:lpstr>
      <vt:lpstr>Fira Sans Bold</vt:lpstr>
      <vt:lpstr>Fira Sans</vt:lpstr>
      <vt:lpstr>Times New Roman</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TIÊU ĐỀ: XÂY DỰNG WEBSITE THƯƠNG MẠI ĐIỆN TỬ</dc:title>
  <cp:lastModifiedBy>bao_lai 赖志宝</cp:lastModifiedBy>
  <cp:revision>2</cp:revision>
  <dcterms:created xsi:type="dcterms:W3CDTF">2006-08-16T00:00:00Z</dcterms:created>
  <dcterms:modified xsi:type="dcterms:W3CDTF">2025-12-11T06:10:23Z</dcterms:modified>
  <dc:identifier>DAG6SDteZrY</dc:identifier>
</cp:coreProperties>
</file>